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8" r:id="rId1"/>
  </p:sldMasterIdLst>
  <p:sldIdLst>
    <p:sldId id="289" r:id="rId2"/>
    <p:sldId id="276" r:id="rId3"/>
    <p:sldId id="283" r:id="rId4"/>
    <p:sldId id="277" r:id="rId5"/>
    <p:sldId id="278" r:id="rId6"/>
    <p:sldId id="279" r:id="rId7"/>
    <p:sldId id="280" r:id="rId8"/>
    <p:sldId id="282" r:id="rId9"/>
    <p:sldId id="284" r:id="rId10"/>
    <p:sldId id="285" r:id="rId11"/>
    <p:sldId id="286" r:id="rId12"/>
    <p:sldId id="301" r:id="rId13"/>
    <p:sldId id="302" r:id="rId14"/>
    <p:sldId id="256" r:id="rId15"/>
    <p:sldId id="291" r:id="rId16"/>
    <p:sldId id="292" r:id="rId17"/>
    <p:sldId id="287" r:id="rId18"/>
    <p:sldId id="295" r:id="rId19"/>
    <p:sldId id="293" r:id="rId20"/>
    <p:sldId id="303" r:id="rId21"/>
    <p:sldId id="300" r:id="rId22"/>
    <p:sldId id="298" r:id="rId23"/>
    <p:sldId id="297" r:id="rId24"/>
    <p:sldId id="299" r:id="rId25"/>
    <p:sldId id="296" r:id="rId26"/>
    <p:sldId id="294" r:id="rId27"/>
    <p:sldId id="305" r:id="rId28"/>
    <p:sldId id="306" r:id="rId29"/>
    <p:sldId id="288" r:id="rId30"/>
    <p:sldId id="257" r:id="rId31"/>
    <p:sldId id="258" r:id="rId32"/>
    <p:sldId id="259" r:id="rId33"/>
    <p:sldId id="262" r:id="rId34"/>
    <p:sldId id="263" r:id="rId35"/>
    <p:sldId id="264" r:id="rId36"/>
    <p:sldId id="265" r:id="rId37"/>
    <p:sldId id="266" r:id="rId38"/>
    <p:sldId id="267" r:id="rId39"/>
    <p:sldId id="260" r:id="rId40"/>
    <p:sldId id="268" r:id="rId41"/>
    <p:sldId id="269" r:id="rId42"/>
    <p:sldId id="261" r:id="rId43"/>
    <p:sldId id="270" r:id="rId44"/>
    <p:sldId id="271" r:id="rId45"/>
    <p:sldId id="272" r:id="rId46"/>
    <p:sldId id="273" r:id="rId47"/>
    <p:sldId id="274" r:id="rId48"/>
    <p:sldId id="275" r:id="rId49"/>
    <p:sldId id="290" r:id="rId50"/>
    <p:sldId id="30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8080"/>
    <a:srgbClr val="DDDDDD"/>
    <a:srgbClr val="CBCDFC"/>
    <a:srgbClr val="E8E8E8"/>
    <a:srgbClr val="A7FCF4"/>
    <a:srgbClr val="0F0C98"/>
    <a:srgbClr val="0F00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1604" autoAdjust="0"/>
    <p:restoredTop sz="94660"/>
  </p:normalViewPr>
  <p:slideViewPr>
    <p:cSldViewPr snapToObjects="1">
      <p:cViewPr>
        <p:scale>
          <a:sx n="66" d="100"/>
          <a:sy n="66" d="100"/>
        </p:scale>
        <p:origin x="-1632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F5D6C-ABA4-0E47-B857-FACBD336E88C}" type="doc">
      <dgm:prSet loTypeId="urn:microsoft.com/office/officeart/2005/8/layout/h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15B05-9898-534D-87D6-C3115FB3D61E}">
      <dgm:prSet phldrT="[Text]"/>
      <dgm:spPr/>
      <dgm:t>
        <a:bodyPr/>
        <a:lstStyle/>
        <a:p>
          <a:r>
            <a:rPr lang="zh-CN" altLang="en-US" dirty="0" smtClean="0">
              <a:latin typeface="宋体"/>
              <a:ea typeface="宋体"/>
              <a:cs typeface="宋体"/>
            </a:rPr>
            <a:t>循环系统</a:t>
          </a:r>
          <a:endParaRPr lang="en-US" dirty="0">
            <a:latin typeface="宋体"/>
            <a:ea typeface="宋体"/>
            <a:cs typeface="宋体"/>
          </a:endParaRPr>
        </a:p>
      </dgm:t>
    </dgm:pt>
    <dgm:pt modelId="{5CA6F55E-704C-E348-8BCD-111432BC4E12}" type="parTrans" cxnId="{233A7236-57A5-6C4E-9DF1-676AD78AA4D1}">
      <dgm:prSet/>
      <dgm:spPr/>
      <dgm:t>
        <a:bodyPr/>
        <a:lstStyle/>
        <a:p>
          <a:endParaRPr lang="en-US"/>
        </a:p>
      </dgm:t>
    </dgm:pt>
    <dgm:pt modelId="{FEFD99A3-E06D-7F47-B27C-07B3262E038A}" type="sibTrans" cxnId="{233A7236-57A5-6C4E-9DF1-676AD78AA4D1}">
      <dgm:prSet/>
      <dgm:spPr/>
      <dgm:t>
        <a:bodyPr/>
        <a:lstStyle/>
        <a:p>
          <a:endParaRPr lang="en-US"/>
        </a:p>
      </dgm:t>
    </dgm:pt>
    <dgm:pt modelId="{81ECBF62-7903-D841-989C-9C6F3974F4C0}">
      <dgm:prSet phldrT="[Text]"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减少静脉回流</a:t>
          </a:r>
          <a:endParaRPr lang="en-US" sz="2000" dirty="0">
            <a:latin typeface="宋体"/>
            <a:ea typeface="宋体"/>
            <a:cs typeface="宋体"/>
          </a:endParaRPr>
        </a:p>
      </dgm:t>
    </dgm:pt>
    <dgm:pt modelId="{DE21443D-B0B3-6F41-8B74-7976F4C77066}" type="parTrans" cxnId="{57C5C399-8B7F-174A-B213-9C71381AD8C6}">
      <dgm:prSet/>
      <dgm:spPr/>
      <dgm:t>
        <a:bodyPr/>
        <a:lstStyle/>
        <a:p>
          <a:endParaRPr lang="en-US"/>
        </a:p>
      </dgm:t>
    </dgm:pt>
    <dgm:pt modelId="{58199687-B86B-2B44-A10B-222B68674DA3}" type="sibTrans" cxnId="{57C5C399-8B7F-174A-B213-9C71381AD8C6}">
      <dgm:prSet/>
      <dgm:spPr/>
      <dgm:t>
        <a:bodyPr/>
        <a:lstStyle/>
        <a:p>
          <a:endParaRPr lang="en-US"/>
        </a:p>
      </dgm:t>
    </dgm:pt>
    <dgm:pt modelId="{10B05E82-02E0-EC46-A02B-9E6BD4090792}">
      <dgm:prSet phldrT="[Text]"/>
      <dgm:spPr/>
      <dgm:t>
        <a:bodyPr/>
        <a:lstStyle/>
        <a:p>
          <a:r>
            <a:rPr lang="zh-CN" altLang="en-US" dirty="0" smtClean="0">
              <a:latin typeface="宋体"/>
              <a:ea typeface="宋体"/>
              <a:cs typeface="宋体"/>
            </a:rPr>
            <a:t>呼吸系统</a:t>
          </a:r>
          <a:endParaRPr lang="en-US" dirty="0">
            <a:latin typeface="宋体"/>
            <a:ea typeface="宋体"/>
            <a:cs typeface="宋体"/>
          </a:endParaRPr>
        </a:p>
      </dgm:t>
    </dgm:pt>
    <dgm:pt modelId="{C413BB08-ED44-C546-961C-FB32C3A12637}" type="parTrans" cxnId="{EE09B141-C153-624B-9F3F-43E1D1CF1CB3}">
      <dgm:prSet/>
      <dgm:spPr/>
      <dgm:t>
        <a:bodyPr/>
        <a:lstStyle/>
        <a:p>
          <a:endParaRPr lang="en-US"/>
        </a:p>
      </dgm:t>
    </dgm:pt>
    <dgm:pt modelId="{D54B94F9-EB66-654D-8E31-162D33F7D461}" type="sibTrans" cxnId="{EE09B141-C153-624B-9F3F-43E1D1CF1CB3}">
      <dgm:prSet/>
      <dgm:spPr/>
      <dgm:t>
        <a:bodyPr/>
        <a:lstStyle/>
        <a:p>
          <a:endParaRPr lang="en-US"/>
        </a:p>
      </dgm:t>
    </dgm:pt>
    <dgm:pt modelId="{1D321781-2326-D74D-B5AE-E6850389B4C0}">
      <dgm:prSet phldrT="[Text]"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降低呼吸肌肉的效率</a:t>
          </a:r>
          <a:endParaRPr lang="en-US" sz="2000" dirty="0">
            <a:latin typeface="宋体"/>
            <a:ea typeface="宋体"/>
            <a:cs typeface="宋体"/>
          </a:endParaRPr>
        </a:p>
      </dgm:t>
    </dgm:pt>
    <dgm:pt modelId="{8FDA2F8F-3FA0-0C49-AAFA-1C9EDE21F5F7}" type="parTrans" cxnId="{215545A6-02F1-8E4B-A622-5C177BFC9870}">
      <dgm:prSet/>
      <dgm:spPr/>
      <dgm:t>
        <a:bodyPr/>
        <a:lstStyle/>
        <a:p>
          <a:endParaRPr lang="en-US"/>
        </a:p>
      </dgm:t>
    </dgm:pt>
    <dgm:pt modelId="{D7CC9C40-1BB4-A244-A85E-F6FA041E3401}" type="sibTrans" cxnId="{215545A6-02F1-8E4B-A622-5C177BFC9870}">
      <dgm:prSet/>
      <dgm:spPr/>
      <dgm:t>
        <a:bodyPr/>
        <a:lstStyle/>
        <a:p>
          <a:endParaRPr lang="en-US"/>
        </a:p>
      </dgm:t>
    </dgm:pt>
    <dgm:pt modelId="{371B55A6-7D50-CA47-8EE3-C108128D462F}">
      <dgm:prSet phldrT="[Text]"/>
      <dgm:spPr/>
      <dgm:t>
        <a:bodyPr/>
        <a:lstStyle/>
        <a:p>
          <a:r>
            <a:rPr lang="zh-CN" altLang="en-US" dirty="0" smtClean="0">
              <a:latin typeface="宋体"/>
              <a:ea typeface="宋体"/>
              <a:cs typeface="宋体"/>
            </a:rPr>
            <a:t>生理指标测定</a:t>
          </a:r>
          <a:endParaRPr lang="en-US" dirty="0">
            <a:latin typeface="宋体"/>
            <a:ea typeface="宋体"/>
            <a:cs typeface="宋体"/>
          </a:endParaRPr>
        </a:p>
      </dgm:t>
    </dgm:pt>
    <dgm:pt modelId="{28C89F9A-29F9-0141-A62B-CBDD919D5496}" type="parTrans" cxnId="{6DDF7EB6-9911-D145-807F-A2B335120F53}">
      <dgm:prSet/>
      <dgm:spPr/>
      <dgm:t>
        <a:bodyPr/>
        <a:lstStyle/>
        <a:p>
          <a:endParaRPr lang="en-US"/>
        </a:p>
      </dgm:t>
    </dgm:pt>
    <dgm:pt modelId="{5B326618-0DB2-4A46-AEC8-B3411E16B7F5}" type="sibTrans" cxnId="{6DDF7EB6-9911-D145-807F-A2B335120F53}">
      <dgm:prSet/>
      <dgm:spPr/>
      <dgm:t>
        <a:bodyPr/>
        <a:lstStyle/>
        <a:p>
          <a:endParaRPr lang="en-US"/>
        </a:p>
      </dgm:t>
    </dgm:pt>
    <dgm:pt modelId="{1F958646-C5B0-0847-BAFA-2834FB3C8B94}">
      <dgm:prSet phldrT="[Text]"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低估气道阻力</a:t>
          </a:r>
          <a:endParaRPr lang="en-US" sz="2000" dirty="0">
            <a:latin typeface="宋体"/>
            <a:ea typeface="宋体"/>
            <a:cs typeface="宋体"/>
          </a:endParaRPr>
        </a:p>
      </dgm:t>
    </dgm:pt>
    <dgm:pt modelId="{687177CC-DBC3-694E-8414-F32D039DA376}" type="parTrans" cxnId="{9FE81C81-3B22-6946-8F5E-13DB4F0168FB}">
      <dgm:prSet/>
      <dgm:spPr/>
      <dgm:t>
        <a:bodyPr/>
        <a:lstStyle/>
        <a:p>
          <a:endParaRPr lang="en-US"/>
        </a:p>
      </dgm:t>
    </dgm:pt>
    <dgm:pt modelId="{334EA440-A4FD-BD45-9F08-9D61BC899553}" type="sibTrans" cxnId="{9FE81C81-3B22-6946-8F5E-13DB4F0168FB}">
      <dgm:prSet/>
      <dgm:spPr/>
      <dgm:t>
        <a:bodyPr/>
        <a:lstStyle/>
        <a:p>
          <a:endParaRPr lang="en-US"/>
        </a:p>
      </dgm:t>
    </dgm:pt>
    <dgm:pt modelId="{351281D8-156F-EE42-A80F-D61D92DCBE3B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高估顺应性</a:t>
          </a:r>
          <a:endParaRPr lang="en-US" sz="2000" dirty="0">
            <a:latin typeface="宋体"/>
            <a:ea typeface="宋体"/>
            <a:cs typeface="宋体"/>
          </a:endParaRPr>
        </a:p>
      </dgm:t>
    </dgm:pt>
    <dgm:pt modelId="{97E0D960-480A-D24A-92FA-173DFD480A21}" type="parTrans" cxnId="{3F0B8A0D-44F9-CE4E-9B84-70D8294F83A1}">
      <dgm:prSet/>
      <dgm:spPr/>
      <dgm:t>
        <a:bodyPr/>
        <a:lstStyle/>
        <a:p>
          <a:endParaRPr lang="en-US"/>
        </a:p>
      </dgm:t>
    </dgm:pt>
    <dgm:pt modelId="{B9C1C5D3-78C5-E94C-877B-255D4FB3A659}" type="sibTrans" cxnId="{3F0B8A0D-44F9-CE4E-9B84-70D8294F83A1}">
      <dgm:prSet/>
      <dgm:spPr/>
      <dgm:t>
        <a:bodyPr/>
        <a:lstStyle/>
        <a:p>
          <a:endParaRPr lang="en-US"/>
        </a:p>
      </dgm:t>
    </dgm:pt>
    <dgm:pt modelId="{82BE29AB-D8A3-E845-81E3-0F95C5A52AD6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降低左心室和右心室前负荷</a:t>
          </a:r>
          <a:endParaRPr lang="en-US" altLang="zh-CN" sz="2000" dirty="0" smtClean="0">
            <a:latin typeface="宋体"/>
            <a:ea typeface="宋体"/>
            <a:cs typeface="宋体"/>
          </a:endParaRPr>
        </a:p>
      </dgm:t>
    </dgm:pt>
    <dgm:pt modelId="{A38B3A40-1687-EA4B-B33F-14C6EF96EBD3}" type="parTrans" cxnId="{9D336CC8-4AA4-B744-9896-66F1003E9F4B}">
      <dgm:prSet/>
      <dgm:spPr/>
      <dgm:t>
        <a:bodyPr/>
        <a:lstStyle/>
        <a:p>
          <a:endParaRPr lang="en-US"/>
        </a:p>
      </dgm:t>
    </dgm:pt>
    <dgm:pt modelId="{7ECE286A-6D54-CA48-80A6-2AC31C49FD86}" type="sibTrans" cxnId="{9D336CC8-4AA4-B744-9896-66F1003E9F4B}">
      <dgm:prSet/>
      <dgm:spPr/>
      <dgm:t>
        <a:bodyPr/>
        <a:lstStyle/>
        <a:p>
          <a:endParaRPr lang="en-US"/>
        </a:p>
      </dgm:t>
    </dgm:pt>
    <dgm:pt modelId="{0F7F38E5-CA8A-7E4F-9E64-8CF6995145D6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增加右心室后负荷</a:t>
          </a:r>
          <a:endParaRPr lang="en-US" altLang="zh-CN" sz="2000" dirty="0" smtClean="0">
            <a:latin typeface="宋体"/>
            <a:ea typeface="宋体"/>
            <a:cs typeface="宋体"/>
          </a:endParaRPr>
        </a:p>
      </dgm:t>
    </dgm:pt>
    <dgm:pt modelId="{48121D4C-02A9-F141-9A66-C3D622111DFF}" type="parTrans" cxnId="{3E84CC4E-8019-0344-AB90-C507E9EA9686}">
      <dgm:prSet/>
      <dgm:spPr/>
      <dgm:t>
        <a:bodyPr/>
        <a:lstStyle/>
        <a:p>
          <a:endParaRPr lang="en-US"/>
        </a:p>
      </dgm:t>
    </dgm:pt>
    <dgm:pt modelId="{C529A858-0F1D-5D4A-8F8E-0E71321147D7}" type="sibTrans" cxnId="{3E84CC4E-8019-0344-AB90-C507E9EA9686}">
      <dgm:prSet/>
      <dgm:spPr/>
      <dgm:t>
        <a:bodyPr/>
        <a:lstStyle/>
        <a:p>
          <a:endParaRPr lang="en-US"/>
        </a:p>
      </dgm:t>
    </dgm:pt>
    <dgm:pt modelId="{60536EA0-9A41-904C-88F0-9B97B2759A09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降低左心室顺应性</a:t>
          </a:r>
          <a:endParaRPr lang="en-US" sz="2000" dirty="0" smtClean="0">
            <a:latin typeface="宋体"/>
            <a:ea typeface="宋体"/>
            <a:cs typeface="宋体"/>
          </a:endParaRPr>
        </a:p>
      </dgm:t>
    </dgm:pt>
    <dgm:pt modelId="{5575F0EA-27DC-AD48-822C-591B750B0FCB}" type="parTrans" cxnId="{658B7A01-BB48-734A-93F2-DB9AFDC46F7B}">
      <dgm:prSet/>
      <dgm:spPr/>
      <dgm:t>
        <a:bodyPr/>
        <a:lstStyle/>
        <a:p>
          <a:endParaRPr lang="en-US"/>
        </a:p>
      </dgm:t>
    </dgm:pt>
    <dgm:pt modelId="{6ED02BE2-59EF-B441-9EE1-4DC07466F589}" type="sibTrans" cxnId="{658B7A01-BB48-734A-93F2-DB9AFDC46F7B}">
      <dgm:prSet/>
      <dgm:spPr/>
      <dgm:t>
        <a:bodyPr/>
        <a:lstStyle/>
        <a:p>
          <a:endParaRPr lang="en-US"/>
        </a:p>
      </dgm:t>
    </dgm:pt>
    <dgm:pt modelId="{FE1AC0CF-6872-6240-8F14-FECE5F39DB41}">
      <dgm:prSet custT="1"/>
      <dgm:spPr/>
      <dgm:t>
        <a:bodyPr/>
        <a:lstStyle/>
        <a:p>
          <a:endParaRPr lang="en-US" sz="2000" dirty="0">
            <a:latin typeface="宋体"/>
            <a:ea typeface="宋体"/>
            <a:cs typeface="宋体"/>
          </a:endParaRPr>
        </a:p>
      </dgm:t>
    </dgm:pt>
    <dgm:pt modelId="{A6354B9E-4323-7F46-A456-57052ED53E11}" type="sibTrans" cxnId="{5E14944A-206A-1147-A17C-29FAC213E8FB}">
      <dgm:prSet/>
      <dgm:spPr/>
      <dgm:t>
        <a:bodyPr/>
        <a:lstStyle/>
        <a:p>
          <a:endParaRPr lang="en-US"/>
        </a:p>
      </dgm:t>
    </dgm:pt>
    <dgm:pt modelId="{D03F2324-AC03-B946-9177-B80DF2199E12}" type="parTrans" cxnId="{5E14944A-206A-1147-A17C-29FAC213E8FB}">
      <dgm:prSet/>
      <dgm:spPr/>
      <dgm:t>
        <a:bodyPr/>
        <a:lstStyle/>
        <a:p>
          <a:endParaRPr lang="en-US"/>
        </a:p>
      </dgm:t>
    </dgm:pt>
    <dgm:pt modelId="{22DD2796-39B5-B04A-93D0-1CDF0732C850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无效触发</a:t>
          </a:r>
          <a:endParaRPr lang="en-US" altLang="zh-CN" sz="2000" dirty="0" smtClean="0">
            <a:latin typeface="宋体"/>
            <a:ea typeface="宋体"/>
            <a:cs typeface="宋体"/>
          </a:endParaRPr>
        </a:p>
      </dgm:t>
    </dgm:pt>
    <dgm:pt modelId="{048B779B-AC2B-6348-8E58-E951C75BE5CC}" type="parTrans" cxnId="{163AAD0B-B41A-F641-AD96-319239A8005D}">
      <dgm:prSet/>
      <dgm:spPr/>
      <dgm:t>
        <a:bodyPr/>
        <a:lstStyle/>
        <a:p>
          <a:endParaRPr lang="en-US"/>
        </a:p>
      </dgm:t>
    </dgm:pt>
    <dgm:pt modelId="{03EBFBED-2D96-5D49-B384-C9A1E92BD8FA}" type="sibTrans" cxnId="{163AAD0B-B41A-F641-AD96-319239A8005D}">
      <dgm:prSet/>
      <dgm:spPr/>
      <dgm:t>
        <a:bodyPr/>
        <a:lstStyle/>
        <a:p>
          <a:endParaRPr lang="en-US"/>
        </a:p>
      </dgm:t>
    </dgm:pt>
    <dgm:pt modelId="{02CE6DDC-26BF-1142-A3AB-D2C79E6A89E3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增加呼吸功及呼吸肌肉乏力</a:t>
          </a:r>
          <a:endParaRPr lang="en-US" altLang="zh-CN" sz="2000" dirty="0" smtClean="0">
            <a:latin typeface="宋体"/>
            <a:ea typeface="宋体"/>
            <a:cs typeface="宋体"/>
          </a:endParaRPr>
        </a:p>
      </dgm:t>
    </dgm:pt>
    <dgm:pt modelId="{0C9DC07F-7A72-974C-B889-8A5B90802324}" type="parTrans" cxnId="{4EF134BB-E524-7B46-9C19-44BC448D54C2}">
      <dgm:prSet/>
      <dgm:spPr/>
      <dgm:t>
        <a:bodyPr/>
        <a:lstStyle/>
        <a:p>
          <a:endParaRPr lang="en-US"/>
        </a:p>
      </dgm:t>
    </dgm:pt>
    <dgm:pt modelId="{D789EBE7-BC5C-134C-BFEC-4EDA81270259}" type="sibTrans" cxnId="{4EF134BB-E524-7B46-9C19-44BC448D54C2}">
      <dgm:prSet/>
      <dgm:spPr/>
      <dgm:t>
        <a:bodyPr/>
        <a:lstStyle/>
        <a:p>
          <a:endParaRPr lang="en-US"/>
        </a:p>
      </dgm:t>
    </dgm:pt>
    <dgm:pt modelId="{835BA64D-A78E-0549-A27B-7C83E11CA3E5}">
      <dgm:prSet custT="1"/>
      <dgm:spPr/>
      <dgm:t>
        <a:bodyPr/>
        <a:lstStyle/>
        <a:p>
          <a:r>
            <a:rPr lang="zh-CN" altLang="en-US" sz="2000" dirty="0" smtClean="0">
              <a:latin typeface="宋体"/>
              <a:ea typeface="宋体"/>
              <a:cs typeface="宋体"/>
            </a:rPr>
            <a:t>增加胸腔内压及气压伤危险</a:t>
          </a:r>
          <a:endParaRPr lang="en-US" sz="2000" dirty="0"/>
        </a:p>
      </dgm:t>
    </dgm:pt>
    <dgm:pt modelId="{C5CB2048-1A72-F540-A986-104576DD3ACB}" type="parTrans" cxnId="{5CB07A29-DEF2-8B47-B256-92A7729B7BCC}">
      <dgm:prSet/>
      <dgm:spPr/>
      <dgm:t>
        <a:bodyPr/>
        <a:lstStyle/>
        <a:p>
          <a:endParaRPr lang="en-US"/>
        </a:p>
      </dgm:t>
    </dgm:pt>
    <dgm:pt modelId="{D8DB35B6-2B9F-8147-8782-FA10DCABC455}" type="sibTrans" cxnId="{5CB07A29-DEF2-8B47-B256-92A7729B7BCC}">
      <dgm:prSet/>
      <dgm:spPr/>
      <dgm:t>
        <a:bodyPr/>
        <a:lstStyle/>
        <a:p>
          <a:endParaRPr lang="en-US"/>
        </a:p>
      </dgm:t>
    </dgm:pt>
    <dgm:pt modelId="{1EF43D79-BA03-9448-A007-BF261DDBAEF7}" type="pres">
      <dgm:prSet presAssocID="{058F5D6C-ABA4-0E47-B857-FACBD336E8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274FDC-4EF0-3A41-A4FC-F7EE19546B01}" type="pres">
      <dgm:prSet presAssocID="{FB215B05-9898-534D-87D6-C3115FB3D61E}" presName="compositeNode" presStyleCnt="0">
        <dgm:presLayoutVars>
          <dgm:bulletEnabled val="1"/>
        </dgm:presLayoutVars>
      </dgm:prSet>
      <dgm:spPr/>
    </dgm:pt>
    <dgm:pt modelId="{0A2FC95A-F142-8543-B776-0AB8B2D85EAD}" type="pres">
      <dgm:prSet presAssocID="{FB215B05-9898-534D-87D6-C3115FB3D61E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826A79-C636-0C4D-8A70-DD18F9ADDED5}" type="pres">
      <dgm:prSet presAssocID="{FB215B05-9898-534D-87D6-C3115FB3D6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93A8-48DC-9749-9232-5CD7B26A75A6}" type="pres">
      <dgm:prSet presAssocID="{FB215B05-9898-534D-87D6-C3115FB3D61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E79EE-DF14-9B4E-87CF-CB3A9B59E6A2}" type="pres">
      <dgm:prSet presAssocID="{FEFD99A3-E06D-7F47-B27C-07B3262E038A}" presName="sibTrans" presStyleCnt="0"/>
      <dgm:spPr/>
    </dgm:pt>
    <dgm:pt modelId="{415708E6-5B23-7542-8BB9-4B18B591FC06}" type="pres">
      <dgm:prSet presAssocID="{10B05E82-02E0-EC46-A02B-9E6BD4090792}" presName="compositeNode" presStyleCnt="0">
        <dgm:presLayoutVars>
          <dgm:bulletEnabled val="1"/>
        </dgm:presLayoutVars>
      </dgm:prSet>
      <dgm:spPr/>
    </dgm:pt>
    <dgm:pt modelId="{5333D43B-FCBB-5C49-9491-F170EA85B597}" type="pres">
      <dgm:prSet presAssocID="{10B05E82-02E0-EC46-A02B-9E6BD4090792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D066B62-E60A-F840-BCAA-AC256169D58D}" type="pres">
      <dgm:prSet presAssocID="{10B05E82-02E0-EC46-A02B-9E6BD409079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E1199-DCE3-4041-8E3E-608E95D7DDF4}" type="pres">
      <dgm:prSet presAssocID="{10B05E82-02E0-EC46-A02B-9E6BD409079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8F423-A2C1-2F4C-9FF3-83A71EA59CFD}" type="pres">
      <dgm:prSet presAssocID="{D54B94F9-EB66-654D-8E31-162D33F7D461}" presName="sibTrans" presStyleCnt="0"/>
      <dgm:spPr/>
    </dgm:pt>
    <dgm:pt modelId="{798A34AD-668D-674B-87E3-18C1416F1A53}" type="pres">
      <dgm:prSet presAssocID="{371B55A6-7D50-CA47-8EE3-C108128D462F}" presName="compositeNode" presStyleCnt="0">
        <dgm:presLayoutVars>
          <dgm:bulletEnabled val="1"/>
        </dgm:presLayoutVars>
      </dgm:prSet>
      <dgm:spPr/>
    </dgm:pt>
    <dgm:pt modelId="{A512DCFA-A443-BD46-9449-6E0FFEDD1395}" type="pres">
      <dgm:prSet presAssocID="{371B55A6-7D50-CA47-8EE3-C108128D462F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406026-9717-E44D-9368-8437B155BDA2}" type="pres">
      <dgm:prSet presAssocID="{371B55A6-7D50-CA47-8EE3-C108128D462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1EFB7-D4B4-7343-AEA3-39160883DC8E}" type="pres">
      <dgm:prSet presAssocID="{371B55A6-7D50-CA47-8EE3-C108128D462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5545A6-02F1-8E4B-A622-5C177BFC9870}" srcId="{10B05E82-02E0-EC46-A02B-9E6BD4090792}" destId="{1D321781-2326-D74D-B5AE-E6850389B4C0}" srcOrd="0" destOrd="0" parTransId="{8FDA2F8F-3FA0-0C49-AAFA-1C9EDE21F5F7}" sibTransId="{D7CC9C40-1BB4-A244-A85E-F6FA041E3401}"/>
    <dgm:cxn modelId="{AADD7650-462B-E14D-9EC5-3957D54D7439}" type="presOf" srcId="{60536EA0-9A41-904C-88F0-9B97B2759A09}" destId="{C0826A79-C636-0C4D-8A70-DD18F9ADDED5}" srcOrd="0" destOrd="3" presId="urn:microsoft.com/office/officeart/2005/8/layout/hList2"/>
    <dgm:cxn modelId="{587602E1-8137-F648-929A-8D461F18B9B6}" type="presOf" srcId="{22DD2796-39B5-B04A-93D0-1CDF0732C850}" destId="{ED066B62-E60A-F840-BCAA-AC256169D58D}" srcOrd="0" destOrd="1" presId="urn:microsoft.com/office/officeart/2005/8/layout/hList2"/>
    <dgm:cxn modelId="{8E71684B-295F-804E-BE4B-BEB8A4447781}" type="presOf" srcId="{1F958646-C5B0-0847-BAFA-2834FB3C8B94}" destId="{A9406026-9717-E44D-9368-8437B155BDA2}" srcOrd="0" destOrd="0" presId="urn:microsoft.com/office/officeart/2005/8/layout/hList2"/>
    <dgm:cxn modelId="{658B7A01-BB48-734A-93F2-DB9AFDC46F7B}" srcId="{FB215B05-9898-534D-87D6-C3115FB3D61E}" destId="{60536EA0-9A41-904C-88F0-9B97B2759A09}" srcOrd="3" destOrd="0" parTransId="{5575F0EA-27DC-AD48-822C-591B750B0FCB}" sibTransId="{6ED02BE2-59EF-B441-9EE1-4DC07466F589}"/>
    <dgm:cxn modelId="{233A7236-57A5-6C4E-9DF1-676AD78AA4D1}" srcId="{058F5D6C-ABA4-0E47-B857-FACBD336E88C}" destId="{FB215B05-9898-534D-87D6-C3115FB3D61E}" srcOrd="0" destOrd="0" parTransId="{5CA6F55E-704C-E348-8BCD-111432BC4E12}" sibTransId="{FEFD99A3-E06D-7F47-B27C-07B3262E038A}"/>
    <dgm:cxn modelId="{1AFA7522-B8CA-9D4C-A03F-7FB8FC7DC46F}" type="presOf" srcId="{FB215B05-9898-534D-87D6-C3115FB3D61E}" destId="{C7C093A8-48DC-9749-9232-5CD7B26A75A6}" srcOrd="0" destOrd="0" presId="urn:microsoft.com/office/officeart/2005/8/layout/hList2"/>
    <dgm:cxn modelId="{F815FFD0-208A-744B-9693-4E1A771BD174}" type="presOf" srcId="{371B55A6-7D50-CA47-8EE3-C108128D462F}" destId="{69B1EFB7-D4B4-7343-AEA3-39160883DC8E}" srcOrd="0" destOrd="0" presId="urn:microsoft.com/office/officeart/2005/8/layout/hList2"/>
    <dgm:cxn modelId="{B478EEB2-7790-A844-BB8C-A4425715DDD9}" type="presOf" srcId="{02CE6DDC-26BF-1142-A3AB-D2C79E6A89E3}" destId="{ED066B62-E60A-F840-BCAA-AC256169D58D}" srcOrd="0" destOrd="2" presId="urn:microsoft.com/office/officeart/2005/8/layout/hList2"/>
    <dgm:cxn modelId="{5E14944A-206A-1147-A17C-29FAC213E8FB}" srcId="{FB215B05-9898-534D-87D6-C3115FB3D61E}" destId="{FE1AC0CF-6872-6240-8F14-FECE5F39DB41}" srcOrd="4" destOrd="0" parTransId="{D03F2324-AC03-B946-9177-B80DF2199E12}" sibTransId="{A6354B9E-4323-7F46-A456-57052ED53E11}"/>
    <dgm:cxn modelId="{A51131E5-B15A-314A-AF62-D23E2B0A8B16}" type="presOf" srcId="{10B05E82-02E0-EC46-A02B-9E6BD4090792}" destId="{FA5E1199-DCE3-4041-8E3E-608E95D7DDF4}" srcOrd="0" destOrd="0" presId="urn:microsoft.com/office/officeart/2005/8/layout/hList2"/>
    <dgm:cxn modelId="{3F0B8A0D-44F9-CE4E-9B84-70D8294F83A1}" srcId="{371B55A6-7D50-CA47-8EE3-C108128D462F}" destId="{351281D8-156F-EE42-A80F-D61D92DCBE3B}" srcOrd="1" destOrd="0" parTransId="{97E0D960-480A-D24A-92FA-173DFD480A21}" sibTransId="{B9C1C5D3-78C5-E94C-877B-255D4FB3A659}"/>
    <dgm:cxn modelId="{4653B9E3-9390-1843-ACE9-3B11A17CE0C8}" type="presOf" srcId="{351281D8-156F-EE42-A80F-D61D92DCBE3B}" destId="{A9406026-9717-E44D-9368-8437B155BDA2}" srcOrd="0" destOrd="1" presId="urn:microsoft.com/office/officeart/2005/8/layout/hList2"/>
    <dgm:cxn modelId="{4EF134BB-E524-7B46-9C19-44BC448D54C2}" srcId="{10B05E82-02E0-EC46-A02B-9E6BD4090792}" destId="{02CE6DDC-26BF-1142-A3AB-D2C79E6A89E3}" srcOrd="2" destOrd="0" parTransId="{0C9DC07F-7A72-974C-B889-8A5B90802324}" sibTransId="{D789EBE7-BC5C-134C-BFEC-4EDA81270259}"/>
    <dgm:cxn modelId="{163AAD0B-B41A-F641-AD96-319239A8005D}" srcId="{10B05E82-02E0-EC46-A02B-9E6BD4090792}" destId="{22DD2796-39B5-B04A-93D0-1CDF0732C850}" srcOrd="1" destOrd="0" parTransId="{048B779B-AC2B-6348-8E58-E951C75BE5CC}" sibTransId="{03EBFBED-2D96-5D49-B384-C9A1E92BD8FA}"/>
    <dgm:cxn modelId="{B4841E01-41C4-EE46-82D4-0DBBFCC8232B}" type="presOf" srcId="{835BA64D-A78E-0549-A27B-7C83E11CA3E5}" destId="{ED066B62-E60A-F840-BCAA-AC256169D58D}" srcOrd="0" destOrd="3" presId="urn:microsoft.com/office/officeart/2005/8/layout/hList2"/>
    <dgm:cxn modelId="{EE09B141-C153-624B-9F3F-43E1D1CF1CB3}" srcId="{058F5D6C-ABA4-0E47-B857-FACBD336E88C}" destId="{10B05E82-02E0-EC46-A02B-9E6BD4090792}" srcOrd="1" destOrd="0" parTransId="{C413BB08-ED44-C546-961C-FB32C3A12637}" sibTransId="{D54B94F9-EB66-654D-8E31-162D33F7D461}"/>
    <dgm:cxn modelId="{6DDF7EB6-9911-D145-807F-A2B335120F53}" srcId="{058F5D6C-ABA4-0E47-B857-FACBD336E88C}" destId="{371B55A6-7D50-CA47-8EE3-C108128D462F}" srcOrd="2" destOrd="0" parTransId="{28C89F9A-29F9-0141-A62B-CBDD919D5496}" sibTransId="{5B326618-0DB2-4A46-AEC8-B3411E16B7F5}"/>
    <dgm:cxn modelId="{94DC2254-304A-2F4B-BC00-0F9075D9DA23}" type="presOf" srcId="{1D321781-2326-D74D-B5AE-E6850389B4C0}" destId="{ED066B62-E60A-F840-BCAA-AC256169D58D}" srcOrd="0" destOrd="0" presId="urn:microsoft.com/office/officeart/2005/8/layout/hList2"/>
    <dgm:cxn modelId="{57C5C399-8B7F-174A-B213-9C71381AD8C6}" srcId="{FB215B05-9898-534D-87D6-C3115FB3D61E}" destId="{81ECBF62-7903-D841-989C-9C6F3974F4C0}" srcOrd="0" destOrd="0" parTransId="{DE21443D-B0B3-6F41-8B74-7976F4C77066}" sibTransId="{58199687-B86B-2B44-A10B-222B68674DA3}"/>
    <dgm:cxn modelId="{3E84CC4E-8019-0344-AB90-C507E9EA9686}" srcId="{FB215B05-9898-534D-87D6-C3115FB3D61E}" destId="{0F7F38E5-CA8A-7E4F-9E64-8CF6995145D6}" srcOrd="2" destOrd="0" parTransId="{48121D4C-02A9-F141-9A66-C3D622111DFF}" sibTransId="{C529A858-0F1D-5D4A-8F8E-0E71321147D7}"/>
    <dgm:cxn modelId="{7E85064B-21A2-7346-A6A8-895F13FAB512}" type="presOf" srcId="{FE1AC0CF-6872-6240-8F14-FECE5F39DB41}" destId="{C0826A79-C636-0C4D-8A70-DD18F9ADDED5}" srcOrd="0" destOrd="4" presId="urn:microsoft.com/office/officeart/2005/8/layout/hList2"/>
    <dgm:cxn modelId="{9D336CC8-4AA4-B744-9896-66F1003E9F4B}" srcId="{FB215B05-9898-534D-87D6-C3115FB3D61E}" destId="{82BE29AB-D8A3-E845-81E3-0F95C5A52AD6}" srcOrd="1" destOrd="0" parTransId="{A38B3A40-1687-EA4B-B33F-14C6EF96EBD3}" sibTransId="{7ECE286A-6D54-CA48-80A6-2AC31C49FD86}"/>
    <dgm:cxn modelId="{9FE81C81-3B22-6946-8F5E-13DB4F0168FB}" srcId="{371B55A6-7D50-CA47-8EE3-C108128D462F}" destId="{1F958646-C5B0-0847-BAFA-2834FB3C8B94}" srcOrd="0" destOrd="0" parTransId="{687177CC-DBC3-694E-8414-F32D039DA376}" sibTransId="{334EA440-A4FD-BD45-9F08-9D61BC899553}"/>
    <dgm:cxn modelId="{221133C1-F5CA-FD4C-B217-833FB1C922EF}" type="presOf" srcId="{0F7F38E5-CA8A-7E4F-9E64-8CF6995145D6}" destId="{C0826A79-C636-0C4D-8A70-DD18F9ADDED5}" srcOrd="0" destOrd="2" presId="urn:microsoft.com/office/officeart/2005/8/layout/hList2"/>
    <dgm:cxn modelId="{E1E0C6DF-C4E6-2742-9B72-FA084FFF9ED4}" type="presOf" srcId="{81ECBF62-7903-D841-989C-9C6F3974F4C0}" destId="{C0826A79-C636-0C4D-8A70-DD18F9ADDED5}" srcOrd="0" destOrd="0" presId="urn:microsoft.com/office/officeart/2005/8/layout/hList2"/>
    <dgm:cxn modelId="{E3D89ACA-E8CE-7042-A76A-CDB7AEFB30B9}" type="presOf" srcId="{058F5D6C-ABA4-0E47-B857-FACBD336E88C}" destId="{1EF43D79-BA03-9448-A007-BF261DDBAEF7}" srcOrd="0" destOrd="0" presId="urn:microsoft.com/office/officeart/2005/8/layout/hList2"/>
    <dgm:cxn modelId="{5CB07A29-DEF2-8B47-B256-92A7729B7BCC}" srcId="{10B05E82-02E0-EC46-A02B-9E6BD4090792}" destId="{835BA64D-A78E-0549-A27B-7C83E11CA3E5}" srcOrd="3" destOrd="0" parTransId="{C5CB2048-1A72-F540-A986-104576DD3ACB}" sibTransId="{D8DB35B6-2B9F-8147-8782-FA10DCABC455}"/>
    <dgm:cxn modelId="{0DBB64B5-C0EB-D443-838F-7FE743A698F0}" type="presOf" srcId="{82BE29AB-D8A3-E845-81E3-0F95C5A52AD6}" destId="{C0826A79-C636-0C4D-8A70-DD18F9ADDED5}" srcOrd="0" destOrd="1" presId="urn:microsoft.com/office/officeart/2005/8/layout/hList2"/>
    <dgm:cxn modelId="{C871FB81-FE2D-F041-AEF4-78851D8BD504}" type="presParOf" srcId="{1EF43D79-BA03-9448-A007-BF261DDBAEF7}" destId="{46274FDC-4EF0-3A41-A4FC-F7EE19546B01}" srcOrd="0" destOrd="0" presId="urn:microsoft.com/office/officeart/2005/8/layout/hList2"/>
    <dgm:cxn modelId="{30D50C0C-C296-6C4B-91A8-9938EDA54D60}" type="presParOf" srcId="{46274FDC-4EF0-3A41-A4FC-F7EE19546B01}" destId="{0A2FC95A-F142-8543-B776-0AB8B2D85EAD}" srcOrd="0" destOrd="0" presId="urn:microsoft.com/office/officeart/2005/8/layout/hList2"/>
    <dgm:cxn modelId="{C415E834-A082-2446-A3D8-DE7280F88610}" type="presParOf" srcId="{46274FDC-4EF0-3A41-A4FC-F7EE19546B01}" destId="{C0826A79-C636-0C4D-8A70-DD18F9ADDED5}" srcOrd="1" destOrd="0" presId="urn:microsoft.com/office/officeart/2005/8/layout/hList2"/>
    <dgm:cxn modelId="{6393CF2A-7407-2746-A41C-D913A639B744}" type="presParOf" srcId="{46274FDC-4EF0-3A41-A4FC-F7EE19546B01}" destId="{C7C093A8-48DC-9749-9232-5CD7B26A75A6}" srcOrd="2" destOrd="0" presId="urn:microsoft.com/office/officeart/2005/8/layout/hList2"/>
    <dgm:cxn modelId="{C561AC2E-7EAC-1343-91DD-BF36327B07D5}" type="presParOf" srcId="{1EF43D79-BA03-9448-A007-BF261DDBAEF7}" destId="{F22E79EE-DF14-9B4E-87CF-CB3A9B59E6A2}" srcOrd="1" destOrd="0" presId="urn:microsoft.com/office/officeart/2005/8/layout/hList2"/>
    <dgm:cxn modelId="{B5CD703E-ECE2-C74A-B6FE-BB35019520A9}" type="presParOf" srcId="{1EF43D79-BA03-9448-A007-BF261DDBAEF7}" destId="{415708E6-5B23-7542-8BB9-4B18B591FC06}" srcOrd="2" destOrd="0" presId="urn:microsoft.com/office/officeart/2005/8/layout/hList2"/>
    <dgm:cxn modelId="{634B0F07-3B6A-5A49-A48D-F9DFE34FE5AC}" type="presParOf" srcId="{415708E6-5B23-7542-8BB9-4B18B591FC06}" destId="{5333D43B-FCBB-5C49-9491-F170EA85B597}" srcOrd="0" destOrd="0" presId="urn:microsoft.com/office/officeart/2005/8/layout/hList2"/>
    <dgm:cxn modelId="{CE30E801-29DA-784E-A7AE-57362A0C6443}" type="presParOf" srcId="{415708E6-5B23-7542-8BB9-4B18B591FC06}" destId="{ED066B62-E60A-F840-BCAA-AC256169D58D}" srcOrd="1" destOrd="0" presId="urn:microsoft.com/office/officeart/2005/8/layout/hList2"/>
    <dgm:cxn modelId="{EFF9B91A-7BC1-0C4A-A363-2C708965CA67}" type="presParOf" srcId="{415708E6-5B23-7542-8BB9-4B18B591FC06}" destId="{FA5E1199-DCE3-4041-8E3E-608E95D7DDF4}" srcOrd="2" destOrd="0" presId="urn:microsoft.com/office/officeart/2005/8/layout/hList2"/>
    <dgm:cxn modelId="{D8710553-7510-9D4E-810D-72E08081D9FE}" type="presParOf" srcId="{1EF43D79-BA03-9448-A007-BF261DDBAEF7}" destId="{0A48F423-A2C1-2F4C-9FF3-83A71EA59CFD}" srcOrd="3" destOrd="0" presId="urn:microsoft.com/office/officeart/2005/8/layout/hList2"/>
    <dgm:cxn modelId="{5B135F9D-F76A-534C-A735-379F025FBE1B}" type="presParOf" srcId="{1EF43D79-BA03-9448-A007-BF261DDBAEF7}" destId="{798A34AD-668D-674B-87E3-18C1416F1A53}" srcOrd="4" destOrd="0" presId="urn:microsoft.com/office/officeart/2005/8/layout/hList2"/>
    <dgm:cxn modelId="{15473D90-1647-9B40-BA58-CDBC81B39A61}" type="presParOf" srcId="{798A34AD-668D-674B-87E3-18C1416F1A53}" destId="{A512DCFA-A443-BD46-9449-6E0FFEDD1395}" srcOrd="0" destOrd="0" presId="urn:microsoft.com/office/officeart/2005/8/layout/hList2"/>
    <dgm:cxn modelId="{53CFF337-600C-0E45-9CC5-B546C9B8686A}" type="presParOf" srcId="{798A34AD-668D-674B-87E3-18C1416F1A53}" destId="{A9406026-9717-E44D-9368-8437B155BDA2}" srcOrd="1" destOrd="0" presId="urn:microsoft.com/office/officeart/2005/8/layout/hList2"/>
    <dgm:cxn modelId="{97C6D2EA-B0F3-2047-BC96-BAB5B5D5E2AB}" type="presParOf" srcId="{798A34AD-668D-674B-87E3-18C1416F1A53}" destId="{69B1EFB7-D4B4-7343-AEA3-39160883DC8E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latin typeface="+mn-lt"/>
              <a:ea typeface="宋体"/>
              <a:cs typeface="宋体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+mn-lt"/>
                <a:ea typeface="宋体"/>
                <a:cs typeface="宋体"/>
              </a:defRPr>
            </a:lvl1pPr>
          </a:lstStyle>
          <a:p>
            <a:fld id="{19274BA3-34E3-4B4C-A4CA-D7E759FAC176}" type="datetimeFigureOut">
              <a:rPr lang="en-US" smtClean="0"/>
              <a:pPr/>
              <a:t>5/21/09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+mn-lt"/>
                <a:ea typeface="宋体"/>
                <a:cs typeface="宋体"/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n-lt"/>
              <a:ea typeface="宋体"/>
              <a:cs typeface="宋体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n-lt"/>
              <a:ea typeface="宋体"/>
              <a:cs typeface="宋体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宋体"/>
                <a:cs typeface="宋体"/>
              </a:defRPr>
            </a:lvl1pPr>
          </a:lstStyle>
          <a:p>
            <a:fld id="{1F234563-5A15-634E-9C31-674E016BB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n-lt"/>
          <a:ea typeface="宋体"/>
          <a:cs typeface="宋体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宋体"/>
          <a:cs typeface="宋体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宋体"/>
          <a:cs typeface="宋体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宋体"/>
          <a:cs typeface="宋体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宋体"/>
          <a:cs typeface="宋体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宋体"/>
          <a:cs typeface="宋体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北京协和医院</a:t>
            </a:r>
            <a:endParaRPr lang="en-US" dirty="0" smtClean="0"/>
          </a:p>
          <a:p>
            <a:r>
              <a:rPr lang="en-US" dirty="0" err="1" smtClean="0"/>
              <a:t>杜斌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机械通气病例讨论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可能原因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解决方法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CN" altLang="en-US" dirty="0" smtClean="0"/>
              <a:t>肺炎引起感染性休克</a:t>
            </a:r>
            <a:endParaRPr lang="en-US" altLang="zh-CN" dirty="0" smtClean="0"/>
          </a:p>
          <a:p>
            <a:r>
              <a:rPr lang="zh-CN" altLang="en-US" dirty="0" smtClean="0"/>
              <a:t>误吸</a:t>
            </a:r>
            <a:endParaRPr lang="en-US" altLang="zh-CN" dirty="0" smtClean="0"/>
          </a:p>
          <a:p>
            <a:r>
              <a:rPr lang="zh-CN" altLang="en-US" dirty="0" smtClean="0"/>
              <a:t>气胸</a:t>
            </a:r>
            <a:endParaRPr lang="en-US" altLang="zh-CN" dirty="0" smtClean="0"/>
          </a:p>
          <a:p>
            <a:r>
              <a:rPr lang="zh-CN" altLang="en-US" dirty="0" smtClean="0"/>
              <a:t>心功能衰竭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检查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CXR</a:t>
            </a:r>
          </a:p>
          <a:p>
            <a:pPr lvl="1"/>
            <a:r>
              <a:rPr lang="en-US" altLang="zh-CN" dirty="0" smtClean="0"/>
              <a:t>PAC</a:t>
            </a:r>
            <a:r>
              <a:rPr lang="zh-CN" altLang="en-US" dirty="0" smtClean="0"/>
              <a:t>或</a:t>
            </a:r>
            <a:r>
              <a:rPr lang="en-US" altLang="zh-CN" dirty="0" err="1" smtClean="0"/>
              <a:t>PiCCO</a:t>
            </a:r>
            <a:endParaRPr lang="en-US" altLang="zh-CN" dirty="0" smtClean="0"/>
          </a:p>
          <a:p>
            <a:r>
              <a:rPr lang="zh-CN" altLang="en-US" dirty="0" smtClean="0"/>
              <a:t>治疗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扩容±升压药物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限液±强心药物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肺复张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调整抗生素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altLang="zh-CN" dirty="0" smtClean="0"/>
              <a:t>1: </a:t>
            </a:r>
            <a:r>
              <a:rPr lang="zh-CN" altLang="en-US" dirty="0" smtClean="0"/>
              <a:t>摘要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采取措施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病情变化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0700 </a:t>
            </a:r>
            <a:r>
              <a:rPr lang="zh-CN" altLang="en-US" sz="2400" dirty="0" smtClean="0"/>
              <a:t>调整呼吸机参数</a:t>
            </a:r>
            <a:endParaRPr lang="en-US" altLang="zh-CN" sz="2400" dirty="0" smtClean="0"/>
          </a:p>
          <a:p>
            <a:pPr lvl="1"/>
            <a:r>
              <a:rPr lang="en-US" altLang="zh-CN" sz="2000" dirty="0" err="1" smtClean="0"/>
              <a:t>f</a:t>
            </a:r>
            <a:r>
              <a:rPr lang="en-US" altLang="zh-CN" sz="2000" dirty="0" smtClean="0"/>
              <a:t> 20 </a:t>
            </a:r>
            <a:r>
              <a:rPr lang="en-US" altLang="zh-CN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altLang="zh-CN" sz="2000" dirty="0" smtClean="0"/>
              <a:t> 12 </a:t>
            </a:r>
            <a:r>
              <a:rPr lang="en-US" altLang="zh-CN" sz="2000" dirty="0" err="1" smtClean="0"/>
              <a:t>bpm</a:t>
            </a:r>
            <a:endParaRPr lang="en-US" altLang="zh-CN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0715 </a:t>
            </a:r>
            <a:r>
              <a:rPr lang="en-US" sz="2400" dirty="0" err="1" smtClean="0"/>
              <a:t>调整呼吸机参数</a:t>
            </a:r>
            <a:endParaRPr lang="en-US" sz="2400" dirty="0" smtClean="0"/>
          </a:p>
          <a:p>
            <a:pPr lvl="1"/>
            <a:r>
              <a:rPr lang="en-US" sz="2000" dirty="0" smtClean="0"/>
              <a:t>FiO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0.6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0.5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0705 BP 160/60 mmHg</a:t>
            </a:r>
          </a:p>
          <a:p>
            <a:r>
              <a:rPr lang="en-US" sz="2400" dirty="0" smtClean="0"/>
              <a:t>0715 SpO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100%, </a:t>
            </a:r>
            <a:r>
              <a:rPr lang="en-US" sz="2400" dirty="0" err="1" smtClean="0"/>
              <a:t>f</a:t>
            </a:r>
            <a:r>
              <a:rPr lang="en-US" sz="2400" dirty="0" smtClean="0"/>
              <a:t> 12 </a:t>
            </a:r>
            <a:r>
              <a:rPr lang="en-US" sz="2400" dirty="0" err="1" smtClean="0"/>
              <a:t>bpm</a:t>
            </a:r>
            <a:r>
              <a:rPr lang="en-US" sz="2400" dirty="0" smtClean="0"/>
              <a:t>, PIP 32 cmH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r>
              <a:rPr lang="en-US" sz="2400" dirty="0" smtClean="0"/>
              <a:t>0750 SpO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98%, HR 121 </a:t>
            </a:r>
            <a:r>
              <a:rPr lang="en-US" altLang="zh-CN" sz="2400" dirty="0" err="1" smtClean="0"/>
              <a:t>bpm</a:t>
            </a:r>
            <a:r>
              <a:rPr lang="en-US" sz="2400" dirty="0" smtClean="0"/>
              <a:t>, BP 169/99 mmHg</a:t>
            </a:r>
          </a:p>
          <a:p>
            <a:r>
              <a:rPr lang="en-US" sz="2400" dirty="0" smtClean="0"/>
              <a:t>0900 UO 150 </a:t>
            </a:r>
            <a:r>
              <a:rPr lang="en-US" sz="2400" dirty="0" err="1" smtClean="0"/>
              <a:t>mL</a:t>
            </a:r>
            <a:r>
              <a:rPr lang="en-US" sz="2400" dirty="0" smtClean="0"/>
              <a:t>/hr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病情逐渐稳定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3天后转入普通病房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COPD</a:t>
            </a:r>
            <a:r>
              <a:rPr lang="zh-CN" altLang="en-US" dirty="0" smtClean="0"/>
              <a:t>患者应用机械通气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需要较长的呼气时间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非常容易因气体陷闭造成</a:t>
            </a:r>
            <a:r>
              <a:rPr lang="en-US" altLang="zh-CN" dirty="0" smtClean="0"/>
              <a:t>auto-PEEP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北京协和医院</a:t>
            </a:r>
            <a:endParaRPr lang="en-US" dirty="0" smtClean="0"/>
          </a:p>
          <a:p>
            <a:r>
              <a:rPr lang="en-US" dirty="0" err="1" smtClean="0"/>
              <a:t>杜斌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内源性呼气末正压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auto-PEEP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内源性PEEP (</a:t>
            </a:r>
            <a:r>
              <a:rPr lang="fr-CA" dirty="0" err="1" smtClean="0"/>
              <a:t>auto</a:t>
            </a:r>
            <a:r>
              <a:rPr lang="fr-CA" dirty="0" err="1"/>
              <a:t>-</a:t>
            </a:r>
            <a:r>
              <a:rPr lang="fr-CA" dirty="0" err="1" smtClean="0"/>
              <a:t>PEEP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什么是auto</a:t>
            </a:r>
            <a:r>
              <a:rPr lang="fr-CA" dirty="0" err="1"/>
              <a:t>-PEEP</a:t>
            </a:r>
            <a:r>
              <a:rPr lang="fr-CA" dirty="0" smtClean="0"/>
              <a:t>?</a:t>
            </a:r>
          </a:p>
          <a:p>
            <a:pPr lvl="1"/>
            <a:endParaRPr lang="fr-CA" dirty="0" smtClean="0"/>
          </a:p>
          <a:p>
            <a:pPr lvl="1"/>
            <a:r>
              <a:rPr lang="fr-CA" dirty="0" smtClean="0"/>
              <a:t>正常情况下，呼气末肺容积(EELV)等于功能残气量(FRC)</a:t>
            </a:r>
          </a:p>
          <a:p>
            <a:pPr lvl="1"/>
            <a:r>
              <a:rPr lang="fr-CA" dirty="0" err="1" smtClean="0"/>
              <a:t>呼气末肺容积(EELV)超过功能残气量(FRC)时，即存在PEEPi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内源性PEEP (</a:t>
            </a:r>
            <a:r>
              <a:rPr lang="fr-CA" dirty="0" err="1" smtClean="0"/>
              <a:t>auto-PEEP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800" dirty="0" err="1" smtClean="0"/>
              <a:t>为何发生动态过度充盈(dynamic</a:t>
            </a:r>
            <a:r>
              <a:rPr lang="fr-CA" sz="2800" dirty="0" smtClean="0"/>
              <a:t> hyperinflation)?</a:t>
            </a:r>
            <a:endParaRPr lang="fr-CA" sz="2800" dirty="0"/>
          </a:p>
          <a:p>
            <a:pPr lvl="1"/>
            <a:endParaRPr lang="fr-CA" sz="2400" dirty="0" smtClean="0"/>
          </a:p>
          <a:p>
            <a:pPr lvl="1"/>
            <a:r>
              <a:rPr lang="fr-CA" dirty="0" err="1" smtClean="0"/>
              <a:t>动态气道塌陷导致气流受阻</a:t>
            </a:r>
            <a:endParaRPr lang="fr-CA" dirty="0" smtClean="0"/>
          </a:p>
          <a:p>
            <a:pPr lvl="1"/>
            <a:r>
              <a:rPr lang="zh-CN" altLang="en-US" dirty="0" smtClean="0"/>
              <a:t>呼气时间过短</a:t>
            </a:r>
            <a:r>
              <a:rPr lang="fr-CA" dirty="0" smtClean="0"/>
              <a:t>(RR</a:t>
            </a:r>
            <a:r>
              <a:rPr lang="zh-CN" altLang="en-US" dirty="0" smtClean="0"/>
              <a:t>过快或</a:t>
            </a:r>
            <a:r>
              <a:rPr lang="fr-CA" dirty="0" err="1" smtClean="0"/>
              <a:t>Vt</a:t>
            </a:r>
            <a:r>
              <a:rPr lang="zh-CN" altLang="en-US" dirty="0" smtClean="0"/>
              <a:t>过大</a:t>
            </a:r>
            <a:r>
              <a:rPr lang="fr-CA" dirty="0" smtClean="0"/>
              <a:t>)</a:t>
            </a:r>
          </a:p>
          <a:p>
            <a:pPr lvl="1"/>
            <a:r>
              <a:rPr lang="fr-CA" dirty="0" err="1" smtClean="0"/>
              <a:t>呼气肌肉</a:t>
            </a:r>
            <a:r>
              <a:rPr lang="zh-CN" altLang="en-US" dirty="0" smtClean="0"/>
              <a:t>活动</a:t>
            </a:r>
            <a:endParaRPr lang="fr-CA" dirty="0" smtClean="0"/>
          </a:p>
          <a:p>
            <a:pPr lvl="1"/>
            <a:r>
              <a:rPr lang="fr-CA" dirty="0" err="1" smtClean="0"/>
              <a:t>增加呼气阻力的病变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导致动态过度充盈(DPH)的原因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气流阻力增加</a:t>
            </a:r>
            <a:r>
              <a:rPr lang="en-US" altLang="zh-CN" dirty="0" smtClean="0"/>
              <a:t>(</a:t>
            </a:r>
            <a:r>
              <a:rPr lang="zh-CN" altLang="en-US" dirty="0" smtClean="0"/>
              <a:t>呼气流速受限</a:t>
            </a:r>
            <a:r>
              <a:rPr lang="en-US" altLang="zh-CN" dirty="0" smtClean="0"/>
              <a:t>)</a:t>
            </a:r>
          </a:p>
          <a:p>
            <a:pPr lvl="1"/>
            <a:r>
              <a:rPr lang="zh-CN" altLang="en-US" dirty="0" smtClean="0"/>
              <a:t>机械通气及急性呼吸功能衰竭患者</a:t>
            </a:r>
            <a:r>
              <a:rPr lang="en-US" altLang="zh-CN" dirty="0" smtClean="0"/>
              <a:t>DPH</a:t>
            </a:r>
            <a:r>
              <a:rPr lang="zh-CN" altLang="en-US" dirty="0" smtClean="0"/>
              <a:t>的主要机制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呼气时间过短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IRV</a:t>
            </a:r>
            <a:r>
              <a:rPr lang="zh-CN" altLang="en-US" dirty="0" smtClean="0"/>
              <a:t>及自主浅快呼吸时的重要机制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吸气后吸气肌肉活动增强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动态过度充盈</a:t>
            </a:r>
            <a:r>
              <a:rPr lang="en-US" altLang="zh-CN" dirty="0" smtClean="0"/>
              <a:t>, </a:t>
            </a:r>
            <a:r>
              <a:rPr lang="zh-CN" altLang="en-US" dirty="0" smtClean="0"/>
              <a:t>气体陷闭和</a:t>
            </a:r>
            <a:r>
              <a:rPr lang="en-US" altLang="zh-CN" dirty="0" smtClean="0"/>
              <a:t>auto-PEEP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7425" y="1936750"/>
            <a:ext cx="7086600" cy="32004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87425" y="4222750"/>
            <a:ext cx="1066800" cy="914400"/>
            <a:chOff x="864" y="2832"/>
            <a:chExt cx="672" cy="57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282825" y="4222750"/>
            <a:ext cx="1066800" cy="914400"/>
            <a:chOff x="864" y="2832"/>
            <a:chExt cx="672" cy="576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82825" y="29273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578225" y="29273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578225" y="4222750"/>
            <a:ext cx="1066800" cy="914400"/>
            <a:chOff x="864" y="2832"/>
            <a:chExt cx="672" cy="57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873625" y="29273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873625" y="4222750"/>
            <a:ext cx="1066800" cy="914400"/>
            <a:chOff x="864" y="2832"/>
            <a:chExt cx="672" cy="576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169025" y="29273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169025" y="4222750"/>
            <a:ext cx="1066800" cy="914400"/>
            <a:chOff x="864" y="2832"/>
            <a:chExt cx="672" cy="576"/>
          </a:xfrm>
        </p:grpSpPr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460500" y="513715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087438" y="5289550"/>
            <a:ext cx="228600" cy="1825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200">
                <a:latin typeface="Arial Narrow" charset="0"/>
              </a:rPr>
              <a:t>insp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633538" y="5291138"/>
            <a:ext cx="201612" cy="18256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200">
                <a:latin typeface="Arial Narrow" charset="0"/>
              </a:rPr>
              <a:t>exp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159250" y="5592763"/>
            <a:ext cx="438150" cy="27463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800" b="1">
                <a:latin typeface="Arial Narrow" charset="0"/>
              </a:rPr>
              <a:t>Time</a:t>
            </a:r>
          </a:p>
        </p:txBody>
      </p:sp>
      <p:sp>
        <p:nvSpPr>
          <p:cNvPr id="29" name="Arc 27"/>
          <p:cNvSpPr>
            <a:spLocks/>
          </p:cNvSpPr>
          <p:nvPr/>
        </p:nvSpPr>
        <p:spPr bwMode="auto">
          <a:xfrm flipH="1" flipV="1">
            <a:off x="1520825" y="4222750"/>
            <a:ext cx="7620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2282825" y="3854450"/>
            <a:ext cx="1295400" cy="914400"/>
            <a:chOff x="1392" y="3600"/>
            <a:chExt cx="816" cy="576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1392" y="3600"/>
              <a:ext cx="336" cy="576"/>
            </a:xfrm>
            <a:prstGeom prst="line">
              <a:avLst/>
            </a:prstGeom>
            <a:noFill/>
            <a:ln w="38100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rc 30"/>
            <p:cNvSpPr>
              <a:spLocks/>
            </p:cNvSpPr>
            <p:nvPr/>
          </p:nvSpPr>
          <p:spPr bwMode="auto">
            <a:xfrm flipH="1" flipV="1">
              <a:off x="1728" y="3600"/>
              <a:ext cx="480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578225" y="3476625"/>
            <a:ext cx="1295400" cy="914400"/>
            <a:chOff x="1392" y="3600"/>
            <a:chExt cx="816" cy="576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1392" y="3600"/>
              <a:ext cx="336" cy="576"/>
            </a:xfrm>
            <a:prstGeom prst="line">
              <a:avLst/>
            </a:prstGeom>
            <a:noFill/>
            <a:ln w="38100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rc 33"/>
            <p:cNvSpPr>
              <a:spLocks/>
            </p:cNvSpPr>
            <p:nvPr/>
          </p:nvSpPr>
          <p:spPr bwMode="auto">
            <a:xfrm flipH="1" flipV="1">
              <a:off x="1728" y="3600"/>
              <a:ext cx="480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4873625" y="3079750"/>
            <a:ext cx="1295400" cy="914400"/>
            <a:chOff x="1392" y="3600"/>
            <a:chExt cx="816" cy="576"/>
          </a:xfrm>
        </p:grpSpPr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1392" y="3600"/>
              <a:ext cx="336" cy="576"/>
            </a:xfrm>
            <a:prstGeom prst="line">
              <a:avLst/>
            </a:prstGeom>
            <a:noFill/>
            <a:ln w="38100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rc 36"/>
            <p:cNvSpPr>
              <a:spLocks/>
            </p:cNvSpPr>
            <p:nvPr/>
          </p:nvSpPr>
          <p:spPr bwMode="auto">
            <a:xfrm flipH="1" flipV="1">
              <a:off x="1728" y="3600"/>
              <a:ext cx="480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6169025" y="2698750"/>
            <a:ext cx="533400" cy="914400"/>
          </a:xfrm>
          <a:prstGeom prst="line">
            <a:avLst/>
          </a:prstGeom>
          <a:noFill/>
          <a:ln w="3810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rc 38"/>
          <p:cNvSpPr>
            <a:spLocks/>
          </p:cNvSpPr>
          <p:nvPr/>
        </p:nvSpPr>
        <p:spPr bwMode="auto">
          <a:xfrm flipH="1" flipV="1">
            <a:off x="6702425" y="2698750"/>
            <a:ext cx="7620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sq">
            <a:solidFill>
              <a:srgbClr val="3366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540625" y="2698750"/>
            <a:ext cx="381000" cy="914400"/>
          </a:xfrm>
          <a:prstGeom prst="rect">
            <a:avLst/>
          </a:prstGeom>
          <a:solidFill>
            <a:srgbClr val="3366FF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540625" y="3613150"/>
            <a:ext cx="381000" cy="1524000"/>
          </a:xfrm>
          <a:prstGeom prst="rect">
            <a:avLst/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8207375" y="2943225"/>
            <a:ext cx="628650" cy="3651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1" lang="en-US" altLang="zh-CN" sz="1200" b="1">
                <a:latin typeface="Arial Narrow" charset="0"/>
              </a:rPr>
              <a:t>Tidal volume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8210550" y="4146550"/>
            <a:ext cx="628650" cy="3651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1" lang="en-US" altLang="zh-CN" sz="1200" b="1">
                <a:latin typeface="Arial Narrow" charset="0"/>
              </a:rPr>
              <a:t>Trapped gas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 rot="16200000">
            <a:off x="-129381" y="3437731"/>
            <a:ext cx="1600200" cy="27463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800" b="1">
                <a:latin typeface="Arial Narrow" charset="0"/>
              </a:rPr>
              <a:t>Lung Volume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496888" y="4906963"/>
            <a:ext cx="384175" cy="27463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800" b="1">
                <a:latin typeface="Arial Narrow" charset="0"/>
              </a:rPr>
              <a:t>FRC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656013" y="2698750"/>
            <a:ext cx="1076325" cy="1825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200" b="1">
                <a:solidFill>
                  <a:srgbClr val="3366FF"/>
                </a:solidFill>
                <a:latin typeface="Arial Narrow" charset="0"/>
              </a:rPr>
              <a:t>Obstructed Lungs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5003800" y="3905250"/>
            <a:ext cx="1119188" cy="1825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200" b="1">
                <a:latin typeface="Arial Narrow" charset="0"/>
              </a:rPr>
              <a:t>Normal Stiff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DPH及auto</a:t>
            </a:r>
            <a:r>
              <a:rPr lang="en-US" dirty="0" smtClean="0"/>
              <a:t>-PEEP对COPD患者的影响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呼吸系统</a:t>
            </a:r>
            <a:endParaRPr lang="en-US" dirty="0" smtClean="0"/>
          </a:p>
          <a:p>
            <a:pPr lvl="1"/>
            <a:r>
              <a:rPr lang="zh-CN" altLang="en-US" dirty="0" smtClean="0"/>
              <a:t>降低呼吸肌肉的效率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无效触发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增加呼吸功及呼吸肌肉乏力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增加胸腔内压及气压伤危险</a:t>
            </a:r>
            <a:endParaRPr lang="en-US" dirty="0" smtClean="0"/>
          </a:p>
          <a:p>
            <a:r>
              <a:rPr lang="en-US" dirty="0" err="1" smtClean="0"/>
              <a:t>心血管系统</a:t>
            </a:r>
            <a:endParaRPr lang="en-US" dirty="0" smtClean="0"/>
          </a:p>
          <a:p>
            <a:pPr lvl="1"/>
            <a:r>
              <a:rPr lang="zh-CN" altLang="en-US" dirty="0" smtClean="0"/>
              <a:t>减少静脉回流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降低左心室和右心室前负荷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增加右心室后负荷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降低左心室顺应性</a:t>
            </a:r>
            <a:endParaRPr lang="en-US" dirty="0" smtClean="0"/>
          </a:p>
          <a:p>
            <a:r>
              <a:rPr lang="en-US" dirty="0" err="1" smtClean="0"/>
              <a:t>生理指标</a:t>
            </a:r>
            <a:r>
              <a:rPr lang="zh-CN" altLang="en-US" dirty="0" smtClean="0"/>
              <a:t>测定结果</a:t>
            </a:r>
            <a:endParaRPr lang="en-US" dirty="0" smtClean="0"/>
          </a:p>
          <a:p>
            <a:pPr lvl="1"/>
            <a:r>
              <a:rPr lang="zh-CN" altLang="en-US" dirty="0" smtClean="0"/>
              <a:t>低估气道阻力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高估顺应性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男性，93岁，病历号127782</a:t>
            </a:r>
          </a:p>
          <a:p>
            <a:r>
              <a:rPr lang="zh-CN" altLang="en-US" dirty="0" smtClean="0"/>
              <a:t>基础病</a:t>
            </a:r>
            <a:endParaRPr lang="en-US" altLang="zh-CN" dirty="0" smtClean="0"/>
          </a:p>
          <a:p>
            <a:pPr lvl="1"/>
            <a:r>
              <a:rPr lang="en-US" dirty="0" smtClean="0"/>
              <a:t>COPD</a:t>
            </a:r>
          </a:p>
          <a:p>
            <a:pPr lvl="1"/>
            <a:r>
              <a:rPr lang="en-US" dirty="0" err="1" smtClean="0"/>
              <a:t>甲状腺功能低减</a:t>
            </a:r>
            <a:endParaRPr lang="en-US" dirty="0" smtClean="0"/>
          </a:p>
          <a:p>
            <a:pPr lvl="1"/>
            <a:r>
              <a:rPr lang="en-US" dirty="0" err="1" smtClean="0"/>
              <a:t>慢性肾功能不全</a:t>
            </a:r>
            <a:endParaRPr lang="en-US" dirty="0" smtClean="0"/>
          </a:p>
          <a:p>
            <a:pPr lvl="1"/>
            <a:r>
              <a:rPr lang="en-US" dirty="0" err="1" smtClean="0"/>
              <a:t>骨髓增殖性疾病</a:t>
            </a:r>
            <a:endParaRPr lang="en-US" dirty="0" smtClean="0"/>
          </a:p>
          <a:p>
            <a:pPr lvl="1"/>
            <a:r>
              <a:rPr lang="en-US" dirty="0" err="1" smtClean="0"/>
              <a:t>全身动脉粥样硬化</a:t>
            </a:r>
            <a:r>
              <a:rPr lang="zh-CN" altLang="en-US" dirty="0" smtClean="0"/>
              <a:t>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冠心病，慢性心功能不全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肺部感染，呼吸功能衰竭</a:t>
            </a:r>
            <a:endParaRPr lang="en-US" dirty="0" smtClean="0"/>
          </a:p>
          <a:p>
            <a:r>
              <a:rPr lang="en-US" dirty="0" smtClean="0"/>
              <a:t>2008年10月25</a:t>
            </a:r>
            <a:r>
              <a:rPr lang="zh-CN" altLang="en-US" dirty="0" smtClean="0"/>
              <a:t>日转入</a:t>
            </a:r>
            <a:r>
              <a:rPr lang="en-US" altLang="zh-CN" dirty="0" smtClean="0"/>
              <a:t>ICU</a:t>
            </a:r>
          </a:p>
          <a:p>
            <a:pPr lvl="1"/>
            <a:r>
              <a:rPr lang="zh-CN" altLang="en-US" dirty="0" smtClean="0"/>
              <a:t>呼吸机相关性肺炎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DPH及auto</a:t>
            </a:r>
            <a:r>
              <a:rPr lang="en-US" dirty="0" smtClean="0"/>
              <a:t>-PEEP对COPD患者的影响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如何判断存在</a:t>
            </a:r>
            <a:r>
              <a:rPr lang="en-US" altLang="zh-CN" dirty="0" smtClean="0"/>
              <a:t>auto-PEEP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92" b="-89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4887" r="-148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940" y="6428601"/>
            <a:ext cx="85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Rossi A, </a:t>
            </a:r>
            <a:r>
              <a:rPr lang="en-US" sz="1200" dirty="0" err="1" smtClean="0"/>
              <a:t>Polese</a:t>
            </a:r>
            <a:r>
              <a:rPr lang="en-US" sz="1200" dirty="0" smtClean="0"/>
              <a:t> G, Brandi G, et al. Intrinsic positive end-expiratory pressure (</a:t>
            </a:r>
            <a:r>
              <a:rPr lang="en-US" sz="1200" dirty="0" err="1" smtClean="0"/>
              <a:t>PEEPi</a:t>
            </a:r>
            <a:r>
              <a:rPr lang="en-US" sz="1200" dirty="0" smtClean="0"/>
              <a:t>). Intensive Care Med 1995; 21: 522-536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>
                <a:latin typeface="宋体"/>
                <a:ea typeface="宋体"/>
                <a:cs typeface="宋体"/>
              </a:rPr>
              <a:t>控制通气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辅助通气和自主呼吸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呼气阻断法</a:t>
            </a:r>
            <a:endParaRPr lang="en-US" dirty="0" smtClean="0"/>
          </a:p>
          <a:p>
            <a:pPr lvl="1"/>
            <a:r>
              <a:rPr lang="zh-CN" altLang="en-US" dirty="0" smtClean="0"/>
              <a:t>呼气末暂停持续</a:t>
            </a:r>
            <a:r>
              <a:rPr lang="en-US" altLang="zh-CN" dirty="0" smtClean="0"/>
              <a:t>6 sec</a:t>
            </a:r>
          </a:p>
          <a:p>
            <a:pPr lvl="1"/>
            <a:r>
              <a:rPr lang="zh-CN" altLang="en-US" dirty="0" smtClean="0"/>
              <a:t>平均静态</a:t>
            </a:r>
            <a:r>
              <a:rPr lang="en-US" altLang="zh-CN" dirty="0" smtClean="0"/>
              <a:t>auto-PEEP</a:t>
            </a:r>
            <a:endParaRPr lang="en-US" dirty="0" smtClean="0"/>
          </a:p>
          <a:p>
            <a:r>
              <a:rPr lang="en-US" dirty="0" err="1" smtClean="0"/>
              <a:t>阻断器技术</a:t>
            </a:r>
            <a:endParaRPr lang="en-US" dirty="0" smtClean="0"/>
          </a:p>
          <a:p>
            <a:r>
              <a:rPr lang="en-US" dirty="0" err="1" smtClean="0"/>
              <a:t>记录</a:t>
            </a:r>
            <a:r>
              <a:rPr lang="zh-CN" altLang="en-US" dirty="0" smtClean="0"/>
              <a:t>气道压力和流速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产生流速时气道压力改变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最低动态</a:t>
            </a:r>
            <a:r>
              <a:rPr lang="en-US" altLang="zh-CN" dirty="0" smtClean="0"/>
              <a:t>auto-PEEP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食道气囊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如何测定auto</a:t>
            </a:r>
            <a:r>
              <a:rPr lang="en-US" dirty="0" smtClean="0"/>
              <a:t>-PEEP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如何测定</a:t>
            </a:r>
            <a:r>
              <a:rPr lang="en-US" altLang="zh-CN" dirty="0" smtClean="0"/>
              <a:t>auto-PEEP: </a:t>
            </a:r>
            <a:r>
              <a:rPr lang="zh-CN" altLang="en-US" dirty="0" smtClean="0"/>
              <a:t>呼气末阻断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52600" y="1524000"/>
            <a:ext cx="5638800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752600" y="2270125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09800" y="2330450"/>
            <a:ext cx="457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54300" y="1676400"/>
            <a:ext cx="44450" cy="669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698750" y="1676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927350" y="16764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rc 9"/>
          <p:cNvSpPr>
            <a:spLocks/>
          </p:cNvSpPr>
          <p:nvPr/>
        </p:nvSpPr>
        <p:spPr bwMode="auto">
          <a:xfrm flipH="1">
            <a:off x="2927350" y="2362200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994150" y="1676400"/>
            <a:ext cx="3175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025900" y="1676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254500" y="16764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rc 13"/>
          <p:cNvSpPr>
            <a:spLocks/>
          </p:cNvSpPr>
          <p:nvPr/>
        </p:nvSpPr>
        <p:spPr bwMode="auto">
          <a:xfrm flipH="1">
            <a:off x="4254500" y="2362200"/>
            <a:ext cx="10668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5305425" y="2286000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289550" y="2286000"/>
            <a:ext cx="1263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6508750" y="1676400"/>
            <a:ext cx="4445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553200" y="1676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781800" y="1676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52600" y="3276600"/>
            <a:ext cx="5638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1752600" y="4876800"/>
            <a:ext cx="5638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 flipV="1">
            <a:off x="2667000" y="3581400"/>
            <a:ext cx="228600" cy="1143000"/>
          </a:xfrm>
          <a:prstGeom prst="line">
            <a:avLst/>
          </a:prstGeom>
          <a:noFill/>
          <a:ln w="38100">
            <a:solidFill>
              <a:srgbClr val="0F0C9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rc 56"/>
          <p:cNvSpPr>
            <a:spLocks/>
          </p:cNvSpPr>
          <p:nvPr/>
        </p:nvSpPr>
        <p:spPr bwMode="auto">
          <a:xfrm flipH="1" flipV="1">
            <a:off x="2895600" y="3581400"/>
            <a:ext cx="10668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F0C9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57"/>
          <p:cNvSpPr>
            <a:spLocks noChangeShapeType="1"/>
          </p:cNvSpPr>
          <p:nvPr/>
        </p:nvSpPr>
        <p:spPr bwMode="auto">
          <a:xfrm flipV="1">
            <a:off x="4006850" y="3581400"/>
            <a:ext cx="228600" cy="1143000"/>
          </a:xfrm>
          <a:prstGeom prst="line">
            <a:avLst/>
          </a:prstGeom>
          <a:noFill/>
          <a:ln w="38100">
            <a:solidFill>
              <a:srgbClr val="0F0C9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rc 58"/>
          <p:cNvSpPr>
            <a:spLocks/>
          </p:cNvSpPr>
          <p:nvPr/>
        </p:nvSpPr>
        <p:spPr bwMode="auto">
          <a:xfrm flipH="1" flipV="1">
            <a:off x="4235450" y="3581400"/>
            <a:ext cx="10668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F0C9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rc 60"/>
          <p:cNvSpPr>
            <a:spLocks/>
          </p:cNvSpPr>
          <p:nvPr/>
        </p:nvSpPr>
        <p:spPr bwMode="auto">
          <a:xfrm flipH="1" flipV="1">
            <a:off x="2165350" y="3581400"/>
            <a:ext cx="576263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1657"/>
              <a:gd name="T1" fmla="*/ 0 h 21600"/>
              <a:gd name="T2" fmla="*/ 11657 w 11657"/>
              <a:gd name="T3" fmla="*/ 3415 h 21600"/>
              <a:gd name="T4" fmla="*/ 0 w 1165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57" h="21600" fill="none" extrusionOk="0">
                <a:moveTo>
                  <a:pt x="0" y="-1"/>
                </a:moveTo>
                <a:cubicBezTo>
                  <a:pt x="4132" y="-1"/>
                  <a:pt x="8177" y="1185"/>
                  <a:pt x="11656" y="3415"/>
                </a:cubicBezTo>
              </a:path>
              <a:path w="11657" h="21600" stroke="0" extrusionOk="0">
                <a:moveTo>
                  <a:pt x="0" y="-1"/>
                </a:moveTo>
                <a:cubicBezTo>
                  <a:pt x="4132" y="-1"/>
                  <a:pt x="8177" y="1185"/>
                  <a:pt x="11656" y="341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F0C9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1"/>
          <p:cNvSpPr>
            <a:spLocks noChangeShapeType="1"/>
          </p:cNvSpPr>
          <p:nvPr/>
        </p:nvSpPr>
        <p:spPr bwMode="auto">
          <a:xfrm flipV="1">
            <a:off x="6508750" y="3581400"/>
            <a:ext cx="228600" cy="1143000"/>
          </a:xfrm>
          <a:prstGeom prst="line">
            <a:avLst/>
          </a:prstGeom>
          <a:noFill/>
          <a:ln w="38100">
            <a:solidFill>
              <a:srgbClr val="0F0C9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4"/>
          <p:cNvSpPr>
            <a:spLocks/>
          </p:cNvSpPr>
          <p:nvPr/>
        </p:nvSpPr>
        <p:spPr bwMode="auto">
          <a:xfrm>
            <a:off x="2651125" y="5135563"/>
            <a:ext cx="260350" cy="1189037"/>
          </a:xfrm>
          <a:custGeom>
            <a:avLst/>
            <a:gdLst/>
            <a:ahLst/>
            <a:cxnLst>
              <a:cxn ang="0">
                <a:pos x="10" y="749"/>
              </a:cxn>
              <a:cxn ang="0">
                <a:pos x="10" y="173"/>
              </a:cxn>
              <a:cxn ang="0">
                <a:pos x="68" y="48"/>
              </a:cxn>
              <a:cxn ang="0">
                <a:pos x="164" y="0"/>
              </a:cxn>
            </a:cxnLst>
            <a:rect l="0" t="0" r="r" b="b"/>
            <a:pathLst>
              <a:path w="164" h="749">
                <a:moveTo>
                  <a:pt x="10" y="749"/>
                </a:moveTo>
                <a:cubicBezTo>
                  <a:pt x="6" y="517"/>
                  <a:pt x="0" y="290"/>
                  <a:pt x="10" y="173"/>
                </a:cubicBezTo>
                <a:cubicBezTo>
                  <a:pt x="20" y="56"/>
                  <a:pt x="42" y="77"/>
                  <a:pt x="68" y="48"/>
                </a:cubicBezTo>
                <a:cubicBezTo>
                  <a:pt x="94" y="19"/>
                  <a:pt x="144" y="10"/>
                  <a:pt x="164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rc 66"/>
          <p:cNvSpPr>
            <a:spLocks/>
          </p:cNvSpPr>
          <p:nvPr/>
        </p:nvSpPr>
        <p:spPr bwMode="auto">
          <a:xfrm rot="10800000">
            <a:off x="2911475" y="5876925"/>
            <a:ext cx="91440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5416"/>
              <a:gd name="T2" fmla="*/ 21260 w 21600"/>
              <a:gd name="T3" fmla="*/ 25416 h 25416"/>
              <a:gd name="T4" fmla="*/ 0 w 21600"/>
              <a:gd name="T5" fmla="*/ 21600 h 25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16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9"/>
                  <a:pt x="21486" y="24156"/>
                  <a:pt x="21260" y="25416"/>
                </a:cubicBezTo>
              </a:path>
              <a:path w="21600" h="25416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9"/>
                  <a:pt x="21486" y="24156"/>
                  <a:pt x="21260" y="2541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67"/>
          <p:cNvSpPr>
            <a:spLocks noChangeShapeType="1"/>
          </p:cNvSpPr>
          <p:nvPr/>
        </p:nvSpPr>
        <p:spPr bwMode="auto">
          <a:xfrm>
            <a:off x="2911475" y="5181600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8"/>
          <p:cNvSpPr>
            <a:spLocks/>
          </p:cNvSpPr>
          <p:nvPr/>
        </p:nvSpPr>
        <p:spPr bwMode="auto">
          <a:xfrm>
            <a:off x="3994150" y="5135563"/>
            <a:ext cx="260350" cy="1189037"/>
          </a:xfrm>
          <a:custGeom>
            <a:avLst/>
            <a:gdLst/>
            <a:ahLst/>
            <a:cxnLst>
              <a:cxn ang="0">
                <a:pos x="10" y="749"/>
              </a:cxn>
              <a:cxn ang="0">
                <a:pos x="10" y="173"/>
              </a:cxn>
              <a:cxn ang="0">
                <a:pos x="68" y="48"/>
              </a:cxn>
              <a:cxn ang="0">
                <a:pos x="164" y="0"/>
              </a:cxn>
            </a:cxnLst>
            <a:rect l="0" t="0" r="r" b="b"/>
            <a:pathLst>
              <a:path w="164" h="749">
                <a:moveTo>
                  <a:pt x="10" y="749"/>
                </a:moveTo>
                <a:cubicBezTo>
                  <a:pt x="6" y="517"/>
                  <a:pt x="0" y="290"/>
                  <a:pt x="10" y="173"/>
                </a:cubicBezTo>
                <a:cubicBezTo>
                  <a:pt x="20" y="56"/>
                  <a:pt x="42" y="77"/>
                  <a:pt x="68" y="48"/>
                </a:cubicBezTo>
                <a:cubicBezTo>
                  <a:pt x="94" y="19"/>
                  <a:pt x="144" y="10"/>
                  <a:pt x="164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rc 69"/>
          <p:cNvSpPr>
            <a:spLocks/>
          </p:cNvSpPr>
          <p:nvPr/>
        </p:nvSpPr>
        <p:spPr bwMode="auto">
          <a:xfrm rot="10800000">
            <a:off x="4254500" y="5876925"/>
            <a:ext cx="107950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5416"/>
              <a:gd name="T2" fmla="*/ 21260 w 21600"/>
              <a:gd name="T3" fmla="*/ 25416 h 25416"/>
              <a:gd name="T4" fmla="*/ 0 w 21600"/>
              <a:gd name="T5" fmla="*/ 21600 h 25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416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9"/>
                  <a:pt x="21486" y="24156"/>
                  <a:pt x="21260" y="25416"/>
                </a:cubicBezTo>
              </a:path>
              <a:path w="21600" h="25416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79"/>
                  <a:pt x="21486" y="24156"/>
                  <a:pt x="21260" y="2541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70"/>
          <p:cNvSpPr>
            <a:spLocks noChangeShapeType="1"/>
          </p:cNvSpPr>
          <p:nvPr/>
        </p:nvSpPr>
        <p:spPr bwMode="auto">
          <a:xfrm>
            <a:off x="4254500" y="5181600"/>
            <a:ext cx="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71"/>
          <p:cNvSpPr>
            <a:spLocks/>
          </p:cNvSpPr>
          <p:nvPr/>
        </p:nvSpPr>
        <p:spPr bwMode="auto">
          <a:xfrm flipH="1">
            <a:off x="5289550" y="6019800"/>
            <a:ext cx="152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72"/>
          <p:cNvSpPr>
            <a:spLocks/>
          </p:cNvSpPr>
          <p:nvPr/>
        </p:nvSpPr>
        <p:spPr bwMode="auto">
          <a:xfrm>
            <a:off x="6492875" y="5135563"/>
            <a:ext cx="288925" cy="884237"/>
          </a:xfrm>
          <a:custGeom>
            <a:avLst/>
            <a:gdLst/>
            <a:ahLst/>
            <a:cxnLst>
              <a:cxn ang="0">
                <a:pos x="10" y="749"/>
              </a:cxn>
              <a:cxn ang="0">
                <a:pos x="10" y="173"/>
              </a:cxn>
              <a:cxn ang="0">
                <a:pos x="68" y="48"/>
              </a:cxn>
              <a:cxn ang="0">
                <a:pos x="164" y="0"/>
              </a:cxn>
            </a:cxnLst>
            <a:rect l="0" t="0" r="r" b="b"/>
            <a:pathLst>
              <a:path w="164" h="749">
                <a:moveTo>
                  <a:pt x="10" y="749"/>
                </a:moveTo>
                <a:cubicBezTo>
                  <a:pt x="6" y="517"/>
                  <a:pt x="0" y="290"/>
                  <a:pt x="10" y="173"/>
                </a:cubicBezTo>
                <a:cubicBezTo>
                  <a:pt x="20" y="56"/>
                  <a:pt x="42" y="77"/>
                  <a:pt x="68" y="48"/>
                </a:cubicBezTo>
                <a:cubicBezTo>
                  <a:pt x="94" y="19"/>
                  <a:pt x="144" y="10"/>
                  <a:pt x="164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74"/>
          <p:cNvSpPr>
            <a:spLocks noChangeShapeType="1"/>
          </p:cNvSpPr>
          <p:nvPr/>
        </p:nvSpPr>
        <p:spPr bwMode="auto">
          <a:xfrm>
            <a:off x="6765925" y="5181600"/>
            <a:ext cx="0" cy="2476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75"/>
          <p:cNvSpPr>
            <a:spLocks noChangeShapeType="1"/>
          </p:cNvSpPr>
          <p:nvPr/>
        </p:nvSpPr>
        <p:spPr bwMode="auto">
          <a:xfrm>
            <a:off x="5378450" y="6019800"/>
            <a:ext cx="1143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76"/>
          <p:cNvSpPr txBox="1">
            <a:spLocks noChangeArrowheads="1"/>
          </p:cNvSpPr>
          <p:nvPr/>
        </p:nvSpPr>
        <p:spPr bwMode="auto">
          <a:xfrm rot="16200000">
            <a:off x="816769" y="2093119"/>
            <a:ext cx="111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800">
                <a:ea typeface="宋体" charset="-122"/>
                <a:cs typeface="宋体" charset="-122"/>
              </a:rPr>
              <a:t>Flow (l/s)</a:t>
            </a:r>
          </a:p>
        </p:txBody>
      </p:sp>
      <p:sp>
        <p:nvSpPr>
          <p:cNvPr id="40" name="Text Box 77"/>
          <p:cNvSpPr txBox="1">
            <a:spLocks noChangeArrowheads="1"/>
          </p:cNvSpPr>
          <p:nvPr/>
        </p:nvSpPr>
        <p:spPr bwMode="auto">
          <a:xfrm rot="16200000">
            <a:off x="758032" y="3774281"/>
            <a:ext cx="1225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800">
                <a:ea typeface="宋体" charset="-122"/>
                <a:cs typeface="宋体" charset="-122"/>
              </a:rPr>
              <a:t>Volume (l)</a:t>
            </a:r>
          </a:p>
        </p:txBody>
      </p:sp>
      <p:sp>
        <p:nvSpPr>
          <p:cNvPr id="41" name="Text Box 78"/>
          <p:cNvSpPr txBox="1">
            <a:spLocks noChangeArrowheads="1"/>
          </p:cNvSpPr>
          <p:nvPr/>
        </p:nvSpPr>
        <p:spPr bwMode="auto">
          <a:xfrm rot="16200000">
            <a:off x="617538" y="5418137"/>
            <a:ext cx="1538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800">
                <a:ea typeface="宋体" charset="-122"/>
                <a:cs typeface="宋体" charset="-122"/>
              </a:rPr>
              <a:t>Pao (cmH</a:t>
            </a:r>
            <a:r>
              <a:rPr lang="en-US" altLang="zh-CN" sz="1800" baseline="-25000">
                <a:ea typeface="宋体" charset="-122"/>
                <a:cs typeface="宋体" charset="-122"/>
              </a:rPr>
              <a:t>2</a:t>
            </a:r>
            <a:r>
              <a:rPr lang="en-US" altLang="zh-CN" sz="1800">
                <a:ea typeface="宋体" charset="-122"/>
                <a:cs typeface="宋体" charset="-122"/>
              </a:rPr>
              <a:t>O)</a:t>
            </a:r>
          </a:p>
        </p:txBody>
      </p:sp>
      <p:sp>
        <p:nvSpPr>
          <p:cNvPr id="42" name="Text Box 79"/>
          <p:cNvSpPr txBox="1">
            <a:spLocks noChangeArrowheads="1"/>
          </p:cNvSpPr>
          <p:nvPr/>
        </p:nvSpPr>
        <p:spPr bwMode="auto">
          <a:xfrm>
            <a:off x="4778375" y="1600200"/>
            <a:ext cx="1028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>
                <a:ea typeface="宋体" charset="-122"/>
                <a:cs typeface="宋体" charset="-122"/>
              </a:rPr>
              <a:t>occlusion</a:t>
            </a:r>
          </a:p>
        </p:txBody>
      </p:sp>
      <p:sp>
        <p:nvSpPr>
          <p:cNvPr id="43" name="Line 80"/>
          <p:cNvSpPr>
            <a:spLocks noChangeShapeType="1"/>
          </p:cNvSpPr>
          <p:nvPr/>
        </p:nvSpPr>
        <p:spPr bwMode="auto">
          <a:xfrm>
            <a:off x="5289550" y="19494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81"/>
          <p:cNvSpPr>
            <a:spLocks noChangeShapeType="1"/>
          </p:cNvSpPr>
          <p:nvPr/>
        </p:nvSpPr>
        <p:spPr bwMode="auto">
          <a:xfrm>
            <a:off x="6858000" y="6019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82"/>
          <p:cNvSpPr>
            <a:spLocks noChangeShapeType="1"/>
          </p:cNvSpPr>
          <p:nvPr/>
        </p:nvSpPr>
        <p:spPr bwMode="auto">
          <a:xfrm>
            <a:off x="7042150" y="6019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83"/>
          <p:cNvSpPr txBox="1">
            <a:spLocks noChangeArrowheads="1"/>
          </p:cNvSpPr>
          <p:nvPr/>
        </p:nvSpPr>
        <p:spPr bwMode="auto">
          <a:xfrm>
            <a:off x="5862638" y="6035675"/>
            <a:ext cx="11477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400">
                <a:ea typeface="宋体" charset="-122"/>
                <a:cs typeface="宋体" charset="-122"/>
              </a:rPr>
              <a:t>PEEPi = 9.1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如何测定气体陷闭容积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内源性PEEP与Vtrap</a:t>
            </a:r>
            <a:endParaRPr lang="en-US" dirty="0" smtClean="0"/>
          </a:p>
          <a:p>
            <a:pPr lvl="1"/>
            <a:r>
              <a:rPr lang="en-US" dirty="0" err="1" smtClean="0"/>
              <a:t>Draeger</a:t>
            </a:r>
            <a:r>
              <a:rPr lang="en-US" dirty="0" smtClean="0"/>
              <a:t> </a:t>
            </a:r>
            <a:r>
              <a:rPr lang="en-US" dirty="0" err="1" smtClean="0"/>
              <a:t>Evita</a:t>
            </a:r>
            <a:r>
              <a:rPr lang="en-US" dirty="0" smtClean="0"/>
              <a:t> XL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延长呼气</a:t>
            </a:r>
            <a:r>
              <a:rPr lang="en-US" dirty="0" smtClean="0"/>
              <a:t>(extended exhalation)</a:t>
            </a:r>
          </a:p>
          <a:p>
            <a:pPr lvl="1"/>
            <a:r>
              <a:rPr lang="en-US" dirty="0" err="1" smtClean="0"/>
              <a:t>Taema</a:t>
            </a:r>
            <a:r>
              <a:rPr lang="en-US" dirty="0" smtClean="0"/>
              <a:t> Horus</a:t>
            </a:r>
          </a:p>
          <a:p>
            <a:endParaRPr lang="en-US" dirty="0" smtClean="0"/>
          </a:p>
          <a:p>
            <a:r>
              <a:rPr lang="en-US" dirty="0" smtClean="0"/>
              <a:t>功能残气量(FRC)</a:t>
            </a:r>
          </a:p>
          <a:p>
            <a:pPr lvl="1"/>
            <a:r>
              <a:rPr lang="en-US" dirty="0" smtClean="0"/>
              <a:t>GE </a:t>
            </a:r>
            <a:r>
              <a:rPr lang="en-US" dirty="0" err="1" smtClean="0"/>
              <a:t>Engstrom</a:t>
            </a:r>
            <a:r>
              <a:rPr lang="en-US" dirty="0" smtClean="0"/>
              <a:t> </a:t>
            </a:r>
            <a:r>
              <a:rPr lang="en-US" dirty="0" err="1" smtClean="0"/>
              <a:t>Carestation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如何消除DPH的影响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0600" y="2286000"/>
            <a:ext cx="6934200" cy="32004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990600" y="3429000"/>
            <a:ext cx="533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36"/>
              </a:cxn>
              <a:cxn ang="0">
                <a:pos x="336" y="576"/>
              </a:cxn>
            </a:cxnLst>
            <a:rect l="0" t="0" r="r" b="b"/>
            <a:pathLst>
              <a:path w="336" h="576">
                <a:moveTo>
                  <a:pt x="0" y="0"/>
                </a:moveTo>
                <a:cubicBezTo>
                  <a:pt x="20" y="120"/>
                  <a:pt x="40" y="240"/>
                  <a:pt x="96" y="336"/>
                </a:cubicBezTo>
                <a:cubicBezTo>
                  <a:pt x="152" y="432"/>
                  <a:pt x="244" y="504"/>
                  <a:pt x="336" y="576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0" y="3429000"/>
            <a:ext cx="1066800" cy="914400"/>
            <a:chOff x="864" y="2832"/>
            <a:chExt cx="672" cy="576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590800" y="3429000"/>
            <a:ext cx="1066800" cy="914400"/>
            <a:chOff x="864" y="2832"/>
            <a:chExt cx="672" cy="576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864" y="2832"/>
              <a:ext cx="336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200" y="2832"/>
              <a:ext cx="33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36"/>
                </a:cxn>
                <a:cxn ang="0">
                  <a:pos x="336" y="576"/>
                </a:cxn>
              </a:cxnLst>
              <a:rect l="0" t="0" r="r" b="b"/>
              <a:pathLst>
                <a:path w="336" h="576">
                  <a:moveTo>
                    <a:pt x="0" y="0"/>
                  </a:moveTo>
                  <a:cubicBezTo>
                    <a:pt x="20" y="120"/>
                    <a:pt x="40" y="240"/>
                    <a:pt x="96" y="336"/>
                  </a:cubicBezTo>
                  <a:cubicBezTo>
                    <a:pt x="152" y="432"/>
                    <a:pt x="244" y="504"/>
                    <a:pt x="336" y="576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657600" y="3429000"/>
            <a:ext cx="5334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191000" y="3429000"/>
            <a:ext cx="3276600" cy="205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36"/>
              </a:cxn>
              <a:cxn ang="0">
                <a:pos x="336" y="576"/>
              </a:cxn>
            </a:cxnLst>
            <a:rect l="0" t="0" r="r" b="b"/>
            <a:pathLst>
              <a:path w="336" h="576">
                <a:moveTo>
                  <a:pt x="0" y="0"/>
                </a:moveTo>
                <a:cubicBezTo>
                  <a:pt x="20" y="120"/>
                  <a:pt x="40" y="240"/>
                  <a:pt x="96" y="336"/>
                </a:cubicBezTo>
                <a:cubicBezTo>
                  <a:pt x="152" y="432"/>
                  <a:pt x="244" y="504"/>
                  <a:pt x="336" y="576"/>
                </a:cubicBez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59250" y="5713413"/>
            <a:ext cx="438150" cy="27463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800" b="1">
                <a:latin typeface="Arial Narrow" charset="0"/>
              </a:rPr>
              <a:t>Time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543800" y="3429000"/>
            <a:ext cx="381000" cy="914400"/>
          </a:xfrm>
          <a:prstGeom prst="rect">
            <a:avLst/>
          </a:prstGeom>
          <a:solidFill>
            <a:srgbClr val="3366FF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40625" y="4343400"/>
            <a:ext cx="381000" cy="1143000"/>
          </a:xfrm>
          <a:prstGeom prst="rect">
            <a:avLst/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00800" y="3856038"/>
            <a:ext cx="1009650" cy="18256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1" lang="en-US" altLang="zh-CN" sz="1200" b="1">
                <a:latin typeface="Arial Narrow" charset="0"/>
              </a:rPr>
              <a:t>Tidal volume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400800" y="4694238"/>
            <a:ext cx="1066800" cy="18256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1" lang="en-US" altLang="zh-CN" sz="1200" b="1">
                <a:latin typeface="Arial Narrow" charset="0"/>
              </a:rPr>
              <a:t>Trapped gas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914400" y="1905000"/>
            <a:ext cx="1600200" cy="27463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800" b="1">
                <a:latin typeface="Arial Narrow" charset="0"/>
              </a:rPr>
              <a:t>Lung Volume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96888" y="5256213"/>
            <a:ext cx="384175" cy="27463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800" b="1">
                <a:latin typeface="Arial Narrow" charset="0"/>
              </a:rPr>
              <a:t>FRC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866775" y="3429000"/>
            <a:ext cx="7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866775" y="4343400"/>
            <a:ext cx="7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57200" y="3657600"/>
            <a:ext cx="400050" cy="3651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1" lang="en-US" altLang="zh-CN" sz="1200" b="1">
                <a:latin typeface="Arial Narrow" charset="0"/>
              </a:rPr>
              <a:t>Tidal vol.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8331200" y="4084638"/>
            <a:ext cx="628650" cy="54768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kumimoji="1" lang="en-US" altLang="zh-CN" sz="1200" b="1">
                <a:latin typeface="Arial Narrow" charset="0"/>
              </a:rPr>
              <a:t>Tidal hyper-inflation</a:t>
            </a:r>
          </a:p>
        </p:txBody>
      </p:sp>
      <p:sp>
        <p:nvSpPr>
          <p:cNvPr id="26" name="AutoShape 24"/>
          <p:cNvSpPr>
            <a:spLocks/>
          </p:cNvSpPr>
          <p:nvPr/>
        </p:nvSpPr>
        <p:spPr bwMode="auto">
          <a:xfrm>
            <a:off x="8016875" y="37465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191000" y="2895600"/>
            <a:ext cx="3733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770563" y="2513013"/>
            <a:ext cx="508000" cy="2444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600" b="1">
                <a:latin typeface="Arial Narrow" charset="0"/>
              </a:rPr>
              <a:t>Apnea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001838" y="2725738"/>
            <a:ext cx="1282700" cy="2444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altLang="zh-CN" sz="1600" b="1">
                <a:latin typeface="Arial Narrow" charset="0"/>
              </a:rPr>
              <a:t>Tidal Ventilation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减少DPH</a:t>
            </a:r>
            <a:endParaRPr lang="fr-CA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How?</a:t>
            </a:r>
          </a:p>
          <a:p>
            <a:pPr lvl="1"/>
            <a:r>
              <a:rPr lang="fr-CA" dirty="0" err="1" smtClean="0"/>
              <a:t>降低分钟通气量</a:t>
            </a:r>
            <a:endParaRPr lang="fr-CA" dirty="0" smtClean="0"/>
          </a:p>
          <a:p>
            <a:pPr lvl="2"/>
            <a:endParaRPr lang="fr-CA" dirty="0" smtClean="0"/>
          </a:p>
          <a:p>
            <a:pPr lvl="2"/>
            <a:r>
              <a:rPr lang="fr-CA" dirty="0" err="1" smtClean="0"/>
              <a:t>降低Vt</a:t>
            </a:r>
            <a:r>
              <a:rPr lang="fr-CA" dirty="0" smtClean="0"/>
              <a:t> (6-8 cc/kg)</a:t>
            </a:r>
          </a:p>
          <a:p>
            <a:pPr lvl="2"/>
            <a:r>
              <a:rPr lang="fr-CA" dirty="0" smtClean="0"/>
              <a:t>减慢RR (8-10 b/min)</a:t>
            </a:r>
          </a:p>
          <a:p>
            <a:pPr lvl="2"/>
            <a:r>
              <a:rPr lang="fr-CA" dirty="0" err="1" smtClean="0"/>
              <a:t>尽可能延长呼气时间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04800" y="2438400"/>
            <a:ext cx="4037140" cy="38551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zh-CN" altLang="en-US" b="1">
              <a:solidFill>
                <a:schemeClr val="bg1"/>
              </a:solidFill>
              <a:latin typeface="Century Gothic" charset="0"/>
              <a:ea typeface="宋体" charset="-122"/>
              <a:cs typeface="宋体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ABG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考虑思路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 smtClean="0"/>
              <a:t>pH		7.422</a:t>
            </a:r>
          </a:p>
          <a:p>
            <a:pPr>
              <a:buNone/>
            </a:pPr>
            <a:r>
              <a:rPr lang="en-US" sz="2400" dirty="0" smtClean="0"/>
              <a:t>PaCO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59.2 mmHg</a:t>
            </a:r>
          </a:p>
          <a:p>
            <a:pPr>
              <a:buNone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58.9 mmHg</a:t>
            </a:r>
          </a:p>
          <a:p>
            <a:pPr>
              <a:buNone/>
            </a:pPr>
            <a:r>
              <a:rPr lang="en-US" sz="2400" dirty="0" smtClean="0"/>
              <a:t>SaO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91.9%</a:t>
            </a:r>
          </a:p>
          <a:p>
            <a:pPr>
              <a:buNone/>
            </a:pP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	37.9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BE		11.9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LA		2.2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是否需要处理</a:t>
            </a:r>
            <a:r>
              <a:rPr lang="en-US" dirty="0" smtClean="0"/>
              <a:t>?</a:t>
            </a:r>
          </a:p>
          <a:p>
            <a:r>
              <a:rPr lang="en-US" dirty="0" smtClean="0"/>
              <a:t>平时PaCO</a:t>
            </a:r>
            <a:r>
              <a:rPr lang="en-US" baseline="-25000" dirty="0" smtClean="0"/>
              <a:t>2</a:t>
            </a:r>
            <a:r>
              <a:rPr lang="en-US" dirty="0" smtClean="0"/>
              <a:t>如何?</a:t>
            </a:r>
          </a:p>
          <a:p>
            <a:pPr lvl="1"/>
            <a:r>
              <a:rPr lang="en-US" dirty="0" err="1" smtClean="0"/>
              <a:t>既往结果的提示</a:t>
            </a:r>
            <a:endParaRPr lang="en-US" dirty="0" smtClean="0"/>
          </a:p>
          <a:p>
            <a:pPr lvl="1"/>
            <a:r>
              <a:rPr lang="en-US" dirty="0" err="1" smtClean="0"/>
              <a:t>如果没有既往结果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讨论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04800" y="2438400"/>
            <a:ext cx="4037140" cy="38551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zh-CN" altLang="en-US" b="1">
              <a:solidFill>
                <a:schemeClr val="bg1"/>
              </a:solidFill>
              <a:latin typeface="Century Gothic" charset="0"/>
              <a:ea typeface="宋体" charset="-122"/>
              <a:cs typeface="宋体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ABG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考虑思路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noFill/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 smtClean="0"/>
              <a:t>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0.6</a:t>
            </a:r>
          </a:p>
          <a:p>
            <a:pPr>
              <a:buNone/>
            </a:pPr>
            <a:r>
              <a:rPr lang="en-US" sz="2400" dirty="0" smtClean="0"/>
              <a:t>pH		7.398</a:t>
            </a:r>
          </a:p>
          <a:p>
            <a:pPr>
              <a:buNone/>
            </a:pPr>
            <a:r>
              <a:rPr lang="en-US" sz="2400" dirty="0" smtClean="0"/>
              <a:t>PaCO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61.7 mmHg</a:t>
            </a:r>
          </a:p>
          <a:p>
            <a:pPr>
              <a:buNone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163 mmHg</a:t>
            </a:r>
          </a:p>
          <a:p>
            <a:pPr>
              <a:buNone/>
            </a:pP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	37.3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BE		12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SaO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99.9%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如何根据急性发作时</a:t>
            </a:r>
            <a:r>
              <a:rPr lang="en-US" altLang="zh-CN" dirty="0" smtClean="0"/>
              <a:t>ABG</a:t>
            </a:r>
            <a:r>
              <a:rPr lang="zh-CN" altLang="en-US" dirty="0" smtClean="0"/>
              <a:t>确定平时的</a:t>
            </a:r>
            <a:r>
              <a:rPr lang="en-US" altLang="zh-CN" dirty="0" smtClean="0"/>
              <a:t>PaCO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pH ≈ PaCO</a:t>
            </a:r>
            <a:r>
              <a:rPr lang="en-US" baseline="-25000" dirty="0" smtClean="0"/>
              <a:t>2</a:t>
            </a:r>
            <a:r>
              <a:rPr lang="en-US" dirty="0" smtClean="0"/>
              <a:t>/HCO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altLang="zh-CN" dirty="0" smtClean="0"/>
              <a:t>1: </a:t>
            </a:r>
            <a:r>
              <a:rPr lang="zh-CN" altLang="en-US" dirty="0" smtClean="0"/>
              <a:t>讨论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合并循环功能衰竭的严重支气管痉挛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如果液体治疗无效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应当将</a:t>
            </a:r>
            <a:r>
              <a:rPr lang="en-US" altLang="zh-CN" dirty="0" smtClean="0"/>
              <a:t>auto-PEEP</a:t>
            </a:r>
            <a:r>
              <a:rPr lang="zh-CN" altLang="en-US" dirty="0" smtClean="0"/>
              <a:t>作为鉴别的可逆因素之一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短暂的窒息试验(15 – 30 sec)</a:t>
            </a:r>
          </a:p>
          <a:p>
            <a:pPr lvl="1"/>
            <a:r>
              <a:rPr lang="en-US" dirty="0" err="1" smtClean="0"/>
              <a:t>有助于鉴别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3114" r="-2311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病例2: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ea typeface="宋体"/>
                <a:cs typeface="宋体"/>
              </a:rPr>
              <a:t>42岁女性</a:t>
            </a:r>
          </a:p>
          <a:p>
            <a:r>
              <a:rPr lang="zh-CN" altLang="en-US" dirty="0" smtClean="0">
                <a:ea typeface="宋体"/>
                <a:cs typeface="宋体"/>
              </a:rPr>
              <a:t>个人史：</a:t>
            </a:r>
            <a:r>
              <a:rPr lang="en-US" dirty="0" err="1" smtClean="0">
                <a:ea typeface="宋体"/>
                <a:cs typeface="宋体"/>
              </a:rPr>
              <a:t>吸烟病史</a:t>
            </a:r>
            <a:endParaRPr lang="en-US" dirty="0" smtClean="0">
              <a:ea typeface="宋体"/>
              <a:cs typeface="宋体"/>
            </a:endParaRPr>
          </a:p>
          <a:p>
            <a:r>
              <a:rPr lang="zh-CN" altLang="en-US" dirty="0" smtClean="0">
                <a:ea typeface="宋体"/>
                <a:cs typeface="宋体"/>
              </a:rPr>
              <a:t>既往史：</a:t>
            </a:r>
            <a:endParaRPr lang="en-US" altLang="zh-CN" dirty="0" smtClean="0">
              <a:ea typeface="宋体"/>
              <a:cs typeface="宋体"/>
            </a:endParaRPr>
          </a:p>
          <a:p>
            <a:pPr lvl="1"/>
            <a:r>
              <a:rPr lang="zh-CN" altLang="en-US" dirty="0" smtClean="0">
                <a:ea typeface="宋体"/>
                <a:cs typeface="宋体"/>
              </a:rPr>
              <a:t>弥漫性肺气肿</a:t>
            </a:r>
            <a:endParaRPr lang="en-US" altLang="zh-CN" dirty="0" smtClean="0">
              <a:ea typeface="宋体"/>
              <a:cs typeface="宋体"/>
            </a:endParaRPr>
          </a:p>
          <a:p>
            <a:pPr lvl="1"/>
            <a:r>
              <a:rPr lang="zh-CN" altLang="en-US" dirty="0" smtClean="0">
                <a:ea typeface="宋体"/>
                <a:cs typeface="宋体"/>
              </a:rPr>
              <a:t>静脉使用利他林</a:t>
            </a:r>
            <a:r>
              <a:rPr lang="en-US" altLang="zh-CN" dirty="0" smtClean="0">
                <a:ea typeface="宋体"/>
                <a:cs typeface="宋体"/>
              </a:rPr>
              <a:t>(</a:t>
            </a:r>
            <a:r>
              <a:rPr lang="en-US" altLang="zh-CN" dirty="0" err="1" smtClean="0">
                <a:ea typeface="宋体"/>
                <a:cs typeface="宋体"/>
              </a:rPr>
              <a:t>ritalin</a:t>
            </a:r>
            <a:r>
              <a:rPr lang="en-US" altLang="zh-CN" dirty="0" smtClean="0">
                <a:ea typeface="宋体"/>
                <a:cs typeface="宋体"/>
              </a:rPr>
              <a:t>)</a:t>
            </a:r>
          </a:p>
          <a:p>
            <a:r>
              <a:rPr lang="zh-CN" altLang="en-US" dirty="0" smtClean="0"/>
              <a:t>现病史：急性气管炎合并呼吸功能衰竭入院</a:t>
            </a:r>
            <a:endParaRPr lang="en-US" altLang="zh-CN" dirty="0" smtClean="0"/>
          </a:p>
          <a:p>
            <a:r>
              <a:rPr lang="zh-CN" altLang="en-US" dirty="0" smtClean="0">
                <a:ea typeface="宋体"/>
                <a:cs typeface="宋体"/>
              </a:rPr>
              <a:t>入院后气管插管</a:t>
            </a:r>
            <a:endParaRPr lang="en-US" dirty="0" smtClean="0">
              <a:ea typeface="宋体"/>
              <a:cs typeface="宋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2: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dirty="0" smtClean="0"/>
              <a:t>入院时</a:t>
            </a:r>
            <a:r>
              <a:rPr lang="en-US" altLang="zh-CN" dirty="0" smtClean="0"/>
              <a:t>CXR</a:t>
            </a:r>
          </a:p>
          <a:p>
            <a:r>
              <a:rPr lang="zh-CN" altLang="en-US" dirty="0" smtClean="0"/>
              <a:t>双肺底肺气肿</a:t>
            </a:r>
            <a:endParaRPr lang="en-US" altLang="zh-CN" dirty="0" smtClean="0"/>
          </a:p>
          <a:p>
            <a:r>
              <a:rPr lang="zh-CN" altLang="en-US" dirty="0" smtClean="0"/>
              <a:t>多部位条状不张</a:t>
            </a:r>
            <a:endParaRPr lang="en-US" altLang="zh-CN" dirty="0" smtClean="0"/>
          </a:p>
          <a:p>
            <a:r>
              <a:rPr lang="zh-CN" altLang="en-US" dirty="0" smtClean="0"/>
              <a:t>没有肺炎或气胸表现</a:t>
            </a:r>
            <a:endParaRPr lang="en-US" altLang="zh-CN" dirty="0" smtClean="0"/>
          </a:p>
          <a:p>
            <a:r>
              <a:rPr lang="zh-CN" altLang="en-US" dirty="0" smtClean="0"/>
              <a:t>符合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利他林</a:t>
            </a:r>
            <a:r>
              <a:rPr lang="en-US" altLang="zh-CN" dirty="0" smtClean="0"/>
              <a:t>”</a:t>
            </a:r>
            <a:r>
              <a:rPr lang="zh-CN" altLang="en-US" dirty="0" smtClean="0"/>
              <a:t>肺表现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473" b="-14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>
                <a:latin typeface="宋体"/>
                <a:ea typeface="宋体"/>
                <a:cs typeface="宋体"/>
              </a:rPr>
              <a:t>入院情况 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初始治疗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CN" altLang="en-US" dirty="0" smtClean="0"/>
              <a:t>体温正常</a:t>
            </a:r>
            <a:endParaRPr lang="en-US" altLang="zh-CN" dirty="0" smtClean="0"/>
          </a:p>
          <a:p>
            <a:r>
              <a:rPr lang="zh-CN" altLang="en-US" dirty="0" smtClean="0"/>
              <a:t>轻度心动过速</a:t>
            </a:r>
            <a:endParaRPr lang="en-US" altLang="zh-CN" dirty="0" smtClean="0"/>
          </a:p>
          <a:p>
            <a:r>
              <a:rPr lang="en-US" altLang="zh-CN" dirty="0" smtClean="0"/>
              <a:t>HR 110 </a:t>
            </a:r>
            <a:r>
              <a:rPr lang="en-US" altLang="zh-CN" dirty="0" err="1" smtClean="0"/>
              <a:t>bpm</a:t>
            </a:r>
            <a:endParaRPr lang="en-US" altLang="zh-CN" dirty="0" smtClean="0"/>
          </a:p>
          <a:p>
            <a:r>
              <a:rPr lang="en-US" altLang="zh-CN" dirty="0" smtClean="0"/>
              <a:t>BP 150/90 mmHg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支气管扩张药物</a:t>
            </a:r>
            <a:endParaRPr lang="en-US" altLang="zh-CN" dirty="0" smtClean="0"/>
          </a:p>
          <a:p>
            <a:r>
              <a:rPr lang="zh-CN" altLang="en-US" dirty="0" smtClean="0"/>
              <a:t>甲基强的松龙</a:t>
            </a:r>
            <a:endParaRPr lang="en-US" altLang="zh-CN" dirty="0" smtClean="0"/>
          </a:p>
          <a:p>
            <a:r>
              <a:rPr lang="zh-CN" altLang="en-US" dirty="0" smtClean="0"/>
              <a:t>抗生素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2: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-4292" y="0"/>
            <a:ext cx="9144000" cy="6858000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0108" y="762000"/>
            <a:ext cx="6248400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15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/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86308" y="48006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sz="800">
              <a:solidFill>
                <a:srgbClr val="009999"/>
              </a:solidFill>
              <a:latin typeface="Lucida Sans"/>
              <a:cs typeface="Lucida San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5489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1" hangingPunct="1"/>
            <a:fld id="{7F7BCD32-43AE-FA4B-BB94-7995134591CB}" type="slidenum">
              <a:rPr lang="en-GB" sz="1400">
                <a:solidFill>
                  <a:schemeClr val="tx1"/>
                </a:solidFill>
                <a:latin typeface="Lucida Sans"/>
                <a:cs typeface="Lucida Sans"/>
              </a:rPr>
              <a:pPr algn="r" eaLnBrk="1" hangingPunct="1"/>
              <a:t>33</a:t>
            </a:fld>
            <a:endParaRPr lang="en-GB" sz="140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29108" y="5867400"/>
            <a:ext cx="8001000" cy="685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768108" y="4419600"/>
            <a:ext cx="1143000" cy="1143000"/>
          </a:xfrm>
          <a:prstGeom prst="ellipse">
            <a:avLst/>
          </a:prstGeom>
          <a:solidFill>
            <a:srgbClr val="9999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072908" y="4724400"/>
            <a:ext cx="533400" cy="533400"/>
          </a:xfrm>
          <a:prstGeom prst="ellipse">
            <a:avLst/>
          </a:prstGeom>
          <a:solidFill>
            <a:srgbClr val="9999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16" name="Rectangle 10" descr="Dark horizontal"/>
          <p:cNvSpPr>
            <a:spLocks noChangeArrowheads="1"/>
          </p:cNvSpPr>
          <p:nvPr/>
        </p:nvSpPr>
        <p:spPr bwMode="auto">
          <a:xfrm>
            <a:off x="32723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 descr="Dark horizontal"/>
          <p:cNvSpPr>
            <a:spLocks noChangeArrowheads="1"/>
          </p:cNvSpPr>
          <p:nvPr/>
        </p:nvSpPr>
        <p:spPr bwMode="auto">
          <a:xfrm>
            <a:off x="43391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 descr="Dark horizontal"/>
          <p:cNvSpPr>
            <a:spLocks noChangeArrowheads="1"/>
          </p:cNvSpPr>
          <p:nvPr/>
        </p:nvSpPr>
        <p:spPr bwMode="auto">
          <a:xfrm>
            <a:off x="54059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2723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4247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3391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4915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4059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5583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57708" y="6096000"/>
            <a:ext cx="3810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986308" y="6172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833908" y="6248400"/>
            <a:ext cx="152400" cy="152400"/>
          </a:xfrm>
          <a:prstGeom prst="ellipse">
            <a:avLst/>
          </a:prstGeom>
          <a:solidFill>
            <a:srgbClr val="808080"/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910108" y="6172200"/>
            <a:ext cx="0" cy="1524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1679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Start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breath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67775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O</a:t>
            </a:r>
            <a:r>
              <a:rPr lang="en-US" altLang="zh-CN" sz="800" baseline="-25000"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breaths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73871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Exp.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hold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79967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Insp.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hold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7615708" y="38100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Main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screen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8225308" y="35052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Menu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7615708" y="31242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Quick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start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7691908" y="762000"/>
            <a:ext cx="457200" cy="457200"/>
          </a:xfrm>
          <a:prstGeom prst="rect">
            <a:avLst/>
          </a:prstGeom>
          <a:solidFill>
            <a:srgbClr val="99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8225308" y="7620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Alarm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profile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7691908" y="12954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Save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8225308" y="12954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Trends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691908" y="18288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000" dirty="0" err="1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i</a:t>
            </a:r>
            <a:endParaRPr lang="en-GB" sz="2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8225308" y="18288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1000">
              <a:solidFill>
                <a:schemeClr val="bg1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42" name="Rectangle 36" descr="Dark horizontal"/>
          <p:cNvSpPr>
            <a:spLocks noChangeArrowheads="1"/>
          </p:cNvSpPr>
          <p:nvPr/>
        </p:nvSpPr>
        <p:spPr bwMode="auto">
          <a:xfrm>
            <a:off x="22055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2205508" y="5943600"/>
            <a:ext cx="533400" cy="533400"/>
            <a:chOff x="1392" y="3744"/>
            <a:chExt cx="336" cy="336"/>
          </a:xfrm>
          <a:solidFill>
            <a:srgbClr val="808080"/>
          </a:solidFill>
        </p:grpSpPr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1488" y="3840"/>
              <a:ext cx="144" cy="144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AutoShape 40"/>
          <p:cNvSpPr>
            <a:spLocks noChangeArrowheads="1"/>
          </p:cNvSpPr>
          <p:nvPr/>
        </p:nvSpPr>
        <p:spPr bwMode="auto">
          <a:xfrm>
            <a:off x="605308" y="58674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0">
                <a:solidFill>
                  <a:schemeClr val="tx1"/>
                </a:solidFill>
                <a:latin typeface="Times New Roman" charset="0"/>
                <a:ea typeface="宋体" charset="-122"/>
                <a:cs typeface="宋体" charset="-122"/>
              </a:rPr>
              <a:t>!</a:t>
            </a:r>
            <a:endParaRPr lang="en-GB" sz="10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47" name="Picture 41" descr="alarm"/>
          <p:cNvPicPr>
            <a:picLocks noChangeAspect="1" noChangeArrowheads="1"/>
          </p:cNvPicPr>
          <p:nvPr/>
        </p:nvPicPr>
        <p:blipFill>
          <a:blip r:embed="rId2"/>
          <a:srcRect l="15741" t="1852" r="19444"/>
          <a:stretch>
            <a:fillRect/>
          </a:stretch>
        </p:blipFill>
        <p:spPr bwMode="auto">
          <a:xfrm>
            <a:off x="7771283" y="800100"/>
            <a:ext cx="301625" cy="342900"/>
          </a:xfrm>
          <a:prstGeom prst="rect">
            <a:avLst/>
          </a:prstGeom>
          <a:noFill/>
        </p:spPr>
      </p:pic>
      <p:pic>
        <p:nvPicPr>
          <p:cNvPr id="48" name="Picture 42" descr="On"/>
          <p:cNvPicPr>
            <a:picLocks noChangeAspect="1" noChangeArrowheads="1"/>
          </p:cNvPicPr>
          <p:nvPr/>
        </p:nvPicPr>
        <p:blipFill>
          <a:blip r:embed="rId3"/>
          <a:srcRect l="60185" t="56172" r="9259" b="11728"/>
          <a:stretch>
            <a:fillRect/>
          </a:stretch>
        </p:blipFill>
        <p:spPr bwMode="auto">
          <a:xfrm>
            <a:off x="1291108" y="6172200"/>
            <a:ext cx="304800" cy="239713"/>
          </a:xfrm>
          <a:prstGeom prst="rect">
            <a:avLst/>
          </a:prstGeom>
          <a:noFill/>
        </p:spPr>
      </p:pic>
      <p:sp>
        <p:nvSpPr>
          <p:cNvPr id="49" name="Freeform 43"/>
          <p:cNvSpPr>
            <a:spLocks/>
          </p:cNvSpPr>
          <p:nvPr/>
        </p:nvSpPr>
        <p:spPr bwMode="auto">
          <a:xfrm>
            <a:off x="2281708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33770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44438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/>
          <p:cNvSpPr>
            <a:spLocks/>
          </p:cNvSpPr>
          <p:nvPr/>
        </p:nvSpPr>
        <p:spPr bwMode="auto">
          <a:xfrm>
            <a:off x="55106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6250458" y="1066800"/>
            <a:ext cx="908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12-25 15:32</a:t>
            </a:r>
          </a:p>
        </p:txBody>
      </p:sp>
      <p:pic>
        <p:nvPicPr>
          <p:cNvPr id="55" name="Picture 49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208" y="590550"/>
            <a:ext cx="8763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00620" y="762000"/>
            <a:ext cx="1828800" cy="304800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900">
                <a:latin typeface="Lucida Sans"/>
                <a:ea typeface="宋体" charset="-122"/>
                <a:cs typeface="Lucida Sans"/>
              </a:rPr>
              <a:t>Mode</a:t>
            </a:r>
            <a:br>
              <a:rPr lang="en-US" altLang="zh-CN" sz="900">
                <a:latin typeface="Lucida Sans"/>
                <a:ea typeface="宋体" charset="-122"/>
                <a:cs typeface="Lucida Sans"/>
              </a:rPr>
            </a:br>
            <a:r>
              <a:rPr lang="en-US" altLang="zh-CN" sz="900">
                <a:latin typeface="Lucida Sans"/>
                <a:ea typeface="宋体" charset="-122"/>
                <a:cs typeface="Lucida Sans"/>
              </a:rPr>
              <a:t>Volume Control</a:t>
            </a:r>
            <a:endParaRPr lang="en-GB" sz="900">
              <a:latin typeface="Lucida Sans"/>
              <a:cs typeface="Lucida Sans"/>
            </a:endParaRPr>
          </a:p>
        </p:txBody>
      </p:sp>
      <p:sp>
        <p:nvSpPr>
          <p:cNvPr id="57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294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Automode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8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200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Admit</a:t>
            </a:r>
            <a:b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patient</a:t>
            </a:r>
            <a:endParaRPr lang="en-GB" sz="9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9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06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Nebulizer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0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1220" y="762000"/>
            <a:ext cx="11430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Status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895820" y="76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5696420" y="4648200"/>
            <a:ext cx="1447800" cy="533400"/>
          </a:xfrm>
          <a:prstGeom prst="actionButtonBlank">
            <a:avLst/>
          </a:prstGeom>
          <a:solidFill>
            <a:srgbClr val="B2B2B2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Additional</a:t>
            </a:r>
            <a:b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values</a:t>
            </a:r>
            <a:endParaRPr lang="en-GB" sz="120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pic>
        <p:nvPicPr>
          <p:cNvPr id="63" name="Picture 57" descr="Patient cat"/>
          <p:cNvPicPr>
            <a:picLocks noChangeAspect="1" noChangeArrowheads="1"/>
          </p:cNvPicPr>
          <p:nvPr/>
        </p:nvPicPr>
        <p:blipFill>
          <a:blip r:embed="rId5"/>
          <a:srcRect l="86111" t="77161" r="10185" b="11728"/>
          <a:stretch>
            <a:fillRect/>
          </a:stretch>
        </p:blipFill>
        <p:spPr bwMode="auto">
          <a:xfrm>
            <a:off x="972020" y="838200"/>
            <a:ext cx="152400" cy="16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" name="Rectangle 58"/>
          <p:cNvSpPr>
            <a:spLocks noChangeArrowheads="1"/>
          </p:cNvSpPr>
          <p:nvPr/>
        </p:nvSpPr>
        <p:spPr bwMode="auto">
          <a:xfrm>
            <a:off x="819620" y="1066800"/>
            <a:ext cx="4876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600" dirty="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Set ventilation mode</a:t>
            </a:r>
            <a:endParaRPr lang="en-GB" sz="1600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819620" y="1295400"/>
            <a:ext cx="4876800" cy="38862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66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9620" y="1295400"/>
            <a:ext cx="1981200" cy="304800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12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      </a:t>
            </a:r>
            <a:r>
              <a:rPr lang="en-US" altLang="zh-CN" sz="12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Pressure support    </a:t>
            </a:r>
            <a:r>
              <a:rPr lang="en-US" altLang="zh-CN" sz="1200" baseline="30000">
                <a:solidFill>
                  <a:srgbClr val="000000"/>
                </a:solidFill>
                <a:latin typeface="Lucida Sans"/>
                <a:ea typeface="宋体" charset="-122"/>
                <a:cs typeface="Lucida Sans"/>
                <a:sym typeface="SPSS Marker Set" pitchFamily="2" charset="2"/>
              </a:rPr>
              <a:t></a:t>
            </a:r>
            <a:endParaRPr lang="en-GB" sz="1200" baseline="30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7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420" y="22098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 dirty="0">
                <a:latin typeface="Lucida Sans"/>
                <a:ea typeface="宋体" charset="-122"/>
                <a:cs typeface="Lucida Sans"/>
              </a:rPr>
              <a:t>PS above PEEP</a:t>
            </a:r>
          </a:p>
          <a:p>
            <a:pPr algn="ctr" eaLnBrk="1" hangingPunct="1"/>
            <a:r>
              <a:rPr lang="en-US" altLang="zh-CN" sz="1400" b="1" dirty="0" smtClean="0">
                <a:latin typeface="Lucida Sans"/>
                <a:ea typeface="宋体" charset="-122"/>
                <a:cs typeface="Lucida Sans"/>
              </a:rPr>
              <a:t>10</a:t>
            </a:r>
          </a:p>
          <a:p>
            <a:pPr algn="ctr" eaLnBrk="1" hangingPunct="1"/>
            <a:endParaRPr lang="en-GB" sz="800" b="1" dirty="0">
              <a:latin typeface="Lucida Sans"/>
              <a:cs typeface="Lucida Sans"/>
            </a:endParaRPr>
          </a:p>
        </p:txBody>
      </p:sp>
      <p:sp>
        <p:nvSpPr>
          <p:cNvPr id="68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420" y="28194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PEEP</a:t>
            </a:r>
            <a:r>
              <a:rPr lang="en-US" altLang="zh-CN" sz="24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240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>
                <a:latin typeface="Lucida Sans"/>
                <a:ea typeface="宋体" charset="-122"/>
                <a:cs typeface="Lucida Sans"/>
              </a:rPr>
              <a:t>5</a:t>
            </a:r>
          </a:p>
          <a:p>
            <a:pPr algn="ctr" eaLnBrk="1" hangingPunct="1"/>
            <a:endParaRPr lang="en-GB" sz="800">
              <a:latin typeface="Lucida Sans"/>
              <a:cs typeface="Lucida Sans"/>
            </a:endParaRPr>
          </a:p>
        </p:txBody>
      </p:sp>
      <p:sp>
        <p:nvSpPr>
          <p:cNvPr id="69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420" y="34290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 dirty="0">
                <a:latin typeface="Lucida Sans"/>
                <a:ea typeface="宋体" charset="-122"/>
                <a:cs typeface="Lucida Sans"/>
              </a:rPr>
              <a:t>O</a:t>
            </a:r>
            <a:r>
              <a:rPr lang="en-US" altLang="zh-CN" sz="800" baseline="-25000" dirty="0"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800" dirty="0">
                <a:latin typeface="Lucida Sans"/>
                <a:ea typeface="宋体" charset="-122"/>
                <a:cs typeface="Lucida Sans"/>
              </a:rPr>
              <a:t> conc. </a:t>
            </a:r>
            <a:r>
              <a:rPr lang="en-US" altLang="zh-CN" sz="2400" dirty="0" smtClean="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2400" dirty="0" smtClean="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 dirty="0" smtClean="0">
                <a:latin typeface="Lucida Sans"/>
                <a:ea typeface="宋体" charset="-122"/>
                <a:cs typeface="Lucida Sans"/>
              </a:rPr>
              <a:t>30</a:t>
            </a:r>
            <a:endParaRPr lang="en-US" altLang="zh-CN" sz="2400" dirty="0">
              <a:latin typeface="Lucida Sans"/>
              <a:ea typeface="宋体" charset="-122"/>
              <a:cs typeface="Lucida Sans"/>
            </a:endParaRPr>
          </a:p>
          <a:p>
            <a:pPr algn="ctr" eaLnBrk="1" hangingPunct="1"/>
            <a:endParaRPr lang="en-GB" sz="800" dirty="0">
              <a:latin typeface="Lucida Sans"/>
              <a:cs typeface="Lucida Sans"/>
            </a:endParaRPr>
          </a:p>
        </p:txBody>
      </p:sp>
      <p:sp>
        <p:nvSpPr>
          <p:cNvPr id="70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6020" y="22098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T. Insp. rise 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>
                <a:latin typeface="Lucida Sans"/>
                <a:ea typeface="宋体" charset="-122"/>
                <a:cs typeface="Lucida Sans"/>
              </a:rPr>
              <a:t>5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endParaRPr lang="en-GB" sz="800">
              <a:latin typeface="Lucida Sans"/>
              <a:cs typeface="Lucida Sans"/>
            </a:endParaRPr>
          </a:p>
        </p:txBody>
      </p:sp>
      <p:sp>
        <p:nvSpPr>
          <p:cNvPr id="71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7620" y="28194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Insp. cycle off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>
                <a:latin typeface="Lucida Sans"/>
                <a:ea typeface="宋体" charset="-122"/>
                <a:cs typeface="Lucida Sans"/>
              </a:rPr>
              <a:t>5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endParaRPr lang="en-GB" sz="800">
              <a:latin typeface="Lucida Sans"/>
              <a:cs typeface="Lucida Sans"/>
            </a:endParaRPr>
          </a:p>
        </p:txBody>
      </p:sp>
      <p:sp>
        <p:nvSpPr>
          <p:cNvPr id="7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7620" y="22098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Trigger sensitivity</a:t>
            </a:r>
            <a:r>
              <a:rPr lang="en-US" altLang="zh-CN" sz="800">
                <a:latin typeface="Lucida Sans"/>
                <a:ea typeface="宋体" charset="-122"/>
                <a:cs typeface="Lucida Sans"/>
                <a:sym typeface="Symbol" charset="2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  <a:sym typeface="Symbol" charset="2"/>
              </a:rPr>
            </a:br>
            <a:r>
              <a:rPr lang="en-US" altLang="zh-CN" sz="1200" b="1">
                <a:latin typeface="Lucida Sans"/>
                <a:ea typeface="宋体" charset="-122"/>
                <a:cs typeface="Lucida Sans"/>
                <a:sym typeface="Symbol" charset="2"/>
              </a:rPr>
              <a:t>V</a:t>
            </a:r>
            <a:endParaRPr lang="en-GB" sz="1200" b="1">
              <a:latin typeface="Lucida Sans"/>
              <a:cs typeface="Lucida Sans"/>
            </a:endParaRPr>
          </a:p>
        </p:txBody>
      </p:sp>
      <p:sp>
        <p:nvSpPr>
          <p:cNvPr id="73" name="Text Box 67"/>
          <p:cNvSpPr txBox="1">
            <a:spLocks noChangeArrowheads="1"/>
          </p:cNvSpPr>
          <p:nvPr/>
        </p:nvSpPr>
        <p:spPr bwMode="auto">
          <a:xfrm>
            <a:off x="1353020" y="1960563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200">
                <a:latin typeface="Lucida Sans"/>
                <a:ea typeface="宋体" charset="-122"/>
                <a:cs typeface="Lucida Sans"/>
              </a:rPr>
              <a:t>Basic</a:t>
            </a:r>
            <a:endParaRPr lang="en-GB" sz="1200">
              <a:latin typeface="Lucida Sans"/>
              <a:cs typeface="Lucida Sans"/>
            </a:endParaRPr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>
            <a:off x="2819870" y="1981200"/>
            <a:ext cx="361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200">
                <a:latin typeface="Lucida Sans"/>
                <a:ea typeface="宋体" charset="-122"/>
                <a:cs typeface="Lucida Sans"/>
              </a:rPr>
              <a:t>I:E</a:t>
            </a:r>
            <a:endParaRPr lang="en-GB" sz="1200">
              <a:latin typeface="Lucida Sans"/>
              <a:cs typeface="Lucida Sans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4020020" y="1981200"/>
            <a:ext cx="730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200">
                <a:latin typeface="Lucida Sans"/>
                <a:ea typeface="宋体" charset="-122"/>
                <a:cs typeface="Lucida Sans"/>
              </a:rPr>
              <a:t>Trigger</a:t>
            </a:r>
            <a:endParaRPr lang="en-GB" sz="1200">
              <a:latin typeface="Lucida Sans"/>
              <a:cs typeface="Lucida Sans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353020" y="2590800"/>
            <a:ext cx="762000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77" name="Rectangle 71"/>
          <p:cNvSpPr>
            <a:spLocks noChangeArrowheads="1"/>
          </p:cNvSpPr>
          <p:nvPr/>
        </p:nvSpPr>
        <p:spPr bwMode="auto">
          <a:xfrm>
            <a:off x="1200620" y="3200400"/>
            <a:ext cx="15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78" name="Rectangle 72"/>
          <p:cNvSpPr>
            <a:spLocks noChangeArrowheads="1"/>
          </p:cNvSpPr>
          <p:nvPr/>
        </p:nvSpPr>
        <p:spPr bwMode="auto">
          <a:xfrm>
            <a:off x="1353020" y="32004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1200620" y="3810000"/>
            <a:ext cx="15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0" name="Rectangle 74"/>
          <p:cNvSpPr>
            <a:spLocks noChangeArrowheads="1"/>
          </p:cNvSpPr>
          <p:nvPr/>
        </p:nvSpPr>
        <p:spPr bwMode="auto">
          <a:xfrm>
            <a:off x="1353020" y="38100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2572220" y="25908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2724620" y="25908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3943820" y="3200400"/>
            <a:ext cx="15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4" name="Rectangle 78"/>
          <p:cNvSpPr>
            <a:spLocks noChangeArrowheads="1"/>
          </p:cNvSpPr>
          <p:nvPr/>
        </p:nvSpPr>
        <p:spPr bwMode="auto">
          <a:xfrm>
            <a:off x="4096220" y="32004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5" name="Rectangle 79"/>
          <p:cNvSpPr>
            <a:spLocks noChangeArrowheads="1"/>
          </p:cNvSpPr>
          <p:nvPr/>
        </p:nvSpPr>
        <p:spPr bwMode="auto">
          <a:xfrm>
            <a:off x="3943820" y="2590800"/>
            <a:ext cx="762000" cy="762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4705820" y="2590800"/>
            <a:ext cx="152400" cy="76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7" name="Text Box 81"/>
          <p:cNvSpPr txBox="1">
            <a:spLocks noChangeArrowheads="1"/>
          </p:cNvSpPr>
          <p:nvPr/>
        </p:nvSpPr>
        <p:spPr bwMode="auto">
          <a:xfrm>
            <a:off x="4248620" y="21717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>
                <a:latin typeface="Lucida Sans"/>
                <a:ea typeface="宋体" charset="-122"/>
                <a:cs typeface="Lucida Sans"/>
              </a:rPr>
              <a:t>.</a:t>
            </a:r>
            <a:endParaRPr lang="en-GB">
              <a:latin typeface="Lucida Sans"/>
              <a:cs typeface="Lucida Sans"/>
            </a:endParaRPr>
          </a:p>
        </p:txBody>
      </p:sp>
      <p:sp>
        <p:nvSpPr>
          <p:cNvPr id="88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34220" y="4724400"/>
            <a:ext cx="990600" cy="3810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latin typeface="Lucida Sans"/>
                <a:ea typeface="宋体" charset="-122"/>
                <a:cs typeface="Lucida Sans"/>
              </a:rPr>
              <a:t>Cancel</a:t>
            </a:r>
            <a:endParaRPr lang="en-GB" sz="1000">
              <a:latin typeface="Lucida Sans"/>
              <a:cs typeface="Lucida Sans"/>
            </a:endParaRPr>
          </a:p>
        </p:txBody>
      </p:sp>
      <p:sp>
        <p:nvSpPr>
          <p:cNvPr id="89" name="AutoShape 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53420" y="4724400"/>
            <a:ext cx="990600" cy="3810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latin typeface="Lucida Sans"/>
                <a:ea typeface="宋体" charset="-122"/>
                <a:cs typeface="Lucida Sans"/>
              </a:rPr>
              <a:t>Accept</a:t>
            </a:r>
            <a:endParaRPr lang="en-GB" sz="1000">
              <a:latin typeface="Lucida Sans"/>
              <a:cs typeface="Lucida Sans"/>
            </a:endParaRP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8331670" y="4343400"/>
            <a:ext cx="28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2400">
                <a:solidFill>
                  <a:schemeClr val="hlink"/>
                </a:solidFill>
                <a:latin typeface="Lucida Sans"/>
                <a:ea typeface="宋体" charset="-122"/>
                <a:cs typeface="Lucida Sans"/>
              </a:rPr>
              <a:t>.</a:t>
            </a:r>
            <a:endParaRPr lang="en-GB" sz="2400">
              <a:solidFill>
                <a:schemeClr val="hlink"/>
              </a:solidFill>
              <a:latin typeface="Lucida Sans"/>
              <a:cs typeface="Lucida Sans"/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200620" y="2590800"/>
            <a:ext cx="228600" cy="762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92" name="Rectangle 86"/>
          <p:cNvSpPr>
            <a:spLocks noChangeArrowheads="1"/>
          </p:cNvSpPr>
          <p:nvPr/>
        </p:nvSpPr>
        <p:spPr bwMode="auto">
          <a:xfrm>
            <a:off x="562022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000" b="1">
              <a:solidFill>
                <a:srgbClr val="FFFF00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3" name="Rectangle 87"/>
          <p:cNvSpPr>
            <a:spLocks noChangeArrowheads="1"/>
          </p:cNvSpPr>
          <p:nvPr/>
        </p:nvSpPr>
        <p:spPr bwMode="auto">
          <a:xfrm>
            <a:off x="5620220" y="3886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Lucida Sans"/>
              <a:ea typeface="宋体" charset="-122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-4292" y="0"/>
            <a:ext cx="9144000" cy="6858000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0108" y="762000"/>
            <a:ext cx="6248400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15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/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86308" y="48006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sz="800">
              <a:solidFill>
                <a:srgbClr val="009999"/>
              </a:solidFill>
              <a:latin typeface="Lucida Sans"/>
              <a:cs typeface="Lucida San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5489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1" hangingPunct="1"/>
            <a:fld id="{7F7BCD32-43AE-FA4B-BB94-7995134591CB}" type="slidenum">
              <a:rPr lang="en-GB" sz="1400">
                <a:solidFill>
                  <a:schemeClr val="tx1"/>
                </a:solidFill>
                <a:latin typeface="Lucida Sans"/>
                <a:cs typeface="Lucida Sans"/>
              </a:rPr>
              <a:pPr algn="r" eaLnBrk="1" hangingPunct="1"/>
              <a:t>34</a:t>
            </a:fld>
            <a:endParaRPr lang="en-GB" sz="140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29108" y="5867400"/>
            <a:ext cx="8001000" cy="685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768108" y="4419600"/>
            <a:ext cx="1143000" cy="1143000"/>
          </a:xfrm>
          <a:prstGeom prst="ellipse">
            <a:avLst/>
          </a:prstGeom>
          <a:solidFill>
            <a:srgbClr val="9999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072908" y="4724400"/>
            <a:ext cx="533400" cy="533400"/>
          </a:xfrm>
          <a:prstGeom prst="ellipse">
            <a:avLst/>
          </a:prstGeom>
          <a:solidFill>
            <a:srgbClr val="9999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16" name="Rectangle 10" descr="Dark horizontal"/>
          <p:cNvSpPr>
            <a:spLocks noChangeArrowheads="1"/>
          </p:cNvSpPr>
          <p:nvPr/>
        </p:nvSpPr>
        <p:spPr bwMode="auto">
          <a:xfrm>
            <a:off x="32723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 descr="Dark horizontal"/>
          <p:cNvSpPr>
            <a:spLocks noChangeArrowheads="1"/>
          </p:cNvSpPr>
          <p:nvPr/>
        </p:nvSpPr>
        <p:spPr bwMode="auto">
          <a:xfrm>
            <a:off x="43391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 descr="Dark horizontal"/>
          <p:cNvSpPr>
            <a:spLocks noChangeArrowheads="1"/>
          </p:cNvSpPr>
          <p:nvPr/>
        </p:nvSpPr>
        <p:spPr bwMode="auto">
          <a:xfrm>
            <a:off x="54059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2723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4247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3391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4915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4059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5583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57708" y="6096000"/>
            <a:ext cx="3810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986308" y="6172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833908" y="6248400"/>
            <a:ext cx="152400" cy="152400"/>
          </a:xfrm>
          <a:prstGeom prst="ellipse">
            <a:avLst/>
          </a:prstGeom>
          <a:solidFill>
            <a:srgbClr val="808080"/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910108" y="6172200"/>
            <a:ext cx="0" cy="1524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1679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Start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breath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67775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O</a:t>
            </a:r>
            <a:r>
              <a:rPr lang="en-US" altLang="zh-CN" sz="800" baseline="-25000"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breaths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73871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Exp.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hold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79967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Insp.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hold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7615708" y="38100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Main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screen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8225308" y="35052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Menu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7615708" y="31242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Quick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start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7691908" y="762000"/>
            <a:ext cx="457200" cy="457200"/>
          </a:xfrm>
          <a:prstGeom prst="rect">
            <a:avLst/>
          </a:prstGeom>
          <a:solidFill>
            <a:srgbClr val="99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8225308" y="7620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Alarm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profile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7691908" y="12954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Save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8225308" y="12954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Trends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691908" y="18288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000" dirty="0" err="1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i</a:t>
            </a:r>
            <a:endParaRPr lang="en-GB" sz="2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8225308" y="18288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1000">
              <a:solidFill>
                <a:schemeClr val="bg1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42" name="Rectangle 36" descr="Dark horizontal"/>
          <p:cNvSpPr>
            <a:spLocks noChangeArrowheads="1"/>
          </p:cNvSpPr>
          <p:nvPr/>
        </p:nvSpPr>
        <p:spPr bwMode="auto">
          <a:xfrm>
            <a:off x="22055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05508" y="5943600"/>
            <a:ext cx="533400" cy="533400"/>
            <a:chOff x="1392" y="3744"/>
            <a:chExt cx="336" cy="336"/>
          </a:xfrm>
          <a:solidFill>
            <a:srgbClr val="808080"/>
          </a:solidFill>
        </p:grpSpPr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1488" y="3840"/>
              <a:ext cx="144" cy="144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AutoShape 40"/>
          <p:cNvSpPr>
            <a:spLocks noChangeArrowheads="1"/>
          </p:cNvSpPr>
          <p:nvPr/>
        </p:nvSpPr>
        <p:spPr bwMode="auto">
          <a:xfrm>
            <a:off x="605308" y="58674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0">
                <a:solidFill>
                  <a:schemeClr val="tx1"/>
                </a:solidFill>
                <a:latin typeface="Times New Roman" charset="0"/>
                <a:ea typeface="宋体" charset="-122"/>
                <a:cs typeface="宋体" charset="-122"/>
              </a:rPr>
              <a:t>!</a:t>
            </a:r>
            <a:endParaRPr lang="en-GB" sz="10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47" name="Picture 41" descr="alarm"/>
          <p:cNvPicPr>
            <a:picLocks noChangeAspect="1" noChangeArrowheads="1"/>
          </p:cNvPicPr>
          <p:nvPr/>
        </p:nvPicPr>
        <p:blipFill>
          <a:blip r:embed="rId2"/>
          <a:srcRect l="15741" t="1852" r="19444"/>
          <a:stretch>
            <a:fillRect/>
          </a:stretch>
        </p:blipFill>
        <p:spPr bwMode="auto">
          <a:xfrm>
            <a:off x="7771283" y="800100"/>
            <a:ext cx="301625" cy="342900"/>
          </a:xfrm>
          <a:prstGeom prst="rect">
            <a:avLst/>
          </a:prstGeom>
          <a:noFill/>
        </p:spPr>
      </p:pic>
      <p:pic>
        <p:nvPicPr>
          <p:cNvPr id="48" name="Picture 42" descr="On"/>
          <p:cNvPicPr>
            <a:picLocks noChangeAspect="1" noChangeArrowheads="1"/>
          </p:cNvPicPr>
          <p:nvPr/>
        </p:nvPicPr>
        <p:blipFill>
          <a:blip r:embed="rId3"/>
          <a:srcRect l="60185" t="56172" r="9259" b="11728"/>
          <a:stretch>
            <a:fillRect/>
          </a:stretch>
        </p:blipFill>
        <p:spPr bwMode="auto">
          <a:xfrm>
            <a:off x="1291108" y="6172200"/>
            <a:ext cx="304800" cy="239713"/>
          </a:xfrm>
          <a:prstGeom prst="rect">
            <a:avLst/>
          </a:prstGeom>
          <a:noFill/>
        </p:spPr>
      </p:pic>
      <p:sp>
        <p:nvSpPr>
          <p:cNvPr id="49" name="Freeform 43"/>
          <p:cNvSpPr>
            <a:spLocks/>
          </p:cNvSpPr>
          <p:nvPr/>
        </p:nvSpPr>
        <p:spPr bwMode="auto">
          <a:xfrm>
            <a:off x="2281708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33770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44438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/>
          <p:cNvSpPr>
            <a:spLocks/>
          </p:cNvSpPr>
          <p:nvPr/>
        </p:nvSpPr>
        <p:spPr bwMode="auto">
          <a:xfrm>
            <a:off x="55106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6250458" y="1066800"/>
            <a:ext cx="908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12-25 15:32</a:t>
            </a:r>
          </a:p>
        </p:txBody>
      </p:sp>
      <p:pic>
        <p:nvPicPr>
          <p:cNvPr id="55" name="Picture 49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208" y="590550"/>
            <a:ext cx="8763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00620" y="762000"/>
            <a:ext cx="1828800" cy="304800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900">
                <a:latin typeface="Lucida Sans"/>
                <a:ea typeface="宋体" charset="-122"/>
                <a:cs typeface="Lucida Sans"/>
              </a:rPr>
              <a:t>Mode</a:t>
            </a:r>
            <a:br>
              <a:rPr lang="en-US" altLang="zh-CN" sz="900">
                <a:latin typeface="Lucida Sans"/>
                <a:ea typeface="宋体" charset="-122"/>
                <a:cs typeface="Lucida Sans"/>
              </a:rPr>
            </a:br>
            <a:r>
              <a:rPr lang="en-US" altLang="zh-CN" sz="900">
                <a:latin typeface="Lucida Sans"/>
                <a:ea typeface="宋体" charset="-122"/>
                <a:cs typeface="Lucida Sans"/>
              </a:rPr>
              <a:t>Volume Control</a:t>
            </a:r>
            <a:endParaRPr lang="en-GB" sz="900">
              <a:latin typeface="Lucida Sans"/>
              <a:cs typeface="Lucida Sans"/>
            </a:endParaRPr>
          </a:p>
        </p:txBody>
      </p:sp>
      <p:sp>
        <p:nvSpPr>
          <p:cNvPr id="57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294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Automode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8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200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Admit</a:t>
            </a:r>
            <a:b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patient</a:t>
            </a:r>
            <a:endParaRPr lang="en-GB" sz="9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9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06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Nebulizer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0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1220" y="762000"/>
            <a:ext cx="11430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Status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895820" y="76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6001219" y="4648200"/>
            <a:ext cx="1191931" cy="533400"/>
          </a:xfrm>
          <a:prstGeom prst="actionButtonBlank">
            <a:avLst/>
          </a:prstGeom>
          <a:solidFill>
            <a:srgbClr val="B2B2B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Additional</a:t>
            </a:r>
            <a:br>
              <a:rPr lang="en-US" altLang="zh-CN" sz="1200" dirty="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200" dirty="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values</a:t>
            </a:r>
            <a:endParaRPr lang="en-GB"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pic>
        <p:nvPicPr>
          <p:cNvPr id="63" name="Picture 57" descr="Patient cat"/>
          <p:cNvPicPr>
            <a:picLocks noChangeAspect="1" noChangeArrowheads="1"/>
          </p:cNvPicPr>
          <p:nvPr/>
        </p:nvPicPr>
        <p:blipFill>
          <a:blip r:embed="rId5"/>
          <a:srcRect l="86111" t="77161" r="10185" b="11728"/>
          <a:stretch>
            <a:fillRect/>
          </a:stretch>
        </p:blipFill>
        <p:spPr bwMode="auto">
          <a:xfrm>
            <a:off x="972020" y="838200"/>
            <a:ext cx="152400" cy="16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8331670" y="4343400"/>
            <a:ext cx="28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2400">
                <a:solidFill>
                  <a:schemeClr val="hlink"/>
                </a:solidFill>
                <a:latin typeface="Lucida Sans"/>
                <a:ea typeface="宋体" charset="-122"/>
                <a:cs typeface="Lucida Sans"/>
              </a:rPr>
              <a:t>.</a:t>
            </a:r>
            <a:endParaRPr lang="en-GB" sz="2400">
              <a:solidFill>
                <a:schemeClr val="hlink"/>
              </a:solidFill>
              <a:latin typeface="Lucida Sans"/>
              <a:cs typeface="Lucida Sans"/>
            </a:endParaRPr>
          </a:p>
        </p:txBody>
      </p:sp>
      <p:sp>
        <p:nvSpPr>
          <p:cNvPr id="92" name="Rectangle 86"/>
          <p:cNvSpPr>
            <a:spLocks noChangeArrowheads="1"/>
          </p:cNvSpPr>
          <p:nvPr/>
        </p:nvSpPr>
        <p:spPr bwMode="auto">
          <a:xfrm>
            <a:off x="562022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000" b="1">
              <a:solidFill>
                <a:srgbClr val="FFFF00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3" name="Rectangle 87"/>
          <p:cNvSpPr>
            <a:spLocks noChangeArrowheads="1"/>
          </p:cNvSpPr>
          <p:nvPr/>
        </p:nvSpPr>
        <p:spPr bwMode="auto">
          <a:xfrm>
            <a:off x="5620220" y="3886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4" name="Rectangle 3"/>
          <p:cNvSpPr txBox="1">
            <a:spLocks noChangeArrowheads="1"/>
          </p:cNvSpPr>
          <p:nvPr/>
        </p:nvSpPr>
        <p:spPr bwMode="auto">
          <a:xfrm>
            <a:off x="952688" y="2057400"/>
            <a:ext cx="6172200" cy="2590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呼吸频率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14 – 22 </a:t>
            </a:r>
            <a:r>
              <a:rPr lang="en-US" altLang="zh-CN" sz="2400" b="1" kern="0" dirty="0" err="1" smtClean="0">
                <a:solidFill>
                  <a:srgbClr val="FF9900"/>
                </a:solidFill>
                <a:latin typeface="Lucida Sans"/>
                <a:ea typeface="宋体" charset="-122"/>
                <a:cs typeface="Lucida Sans"/>
              </a:rPr>
              <a:t>bpm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相适应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平均潮气量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350 ml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"/>
              <a:ea typeface="宋体" charset="-122"/>
              <a:cs typeface="Lucida San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分钟通气量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5 – 8 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lpm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Lucida Sans"/>
              <a:ea typeface="宋体" charset="-122"/>
              <a:cs typeface="Lucida San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auto-PEEP 6 cmH</a:t>
            </a:r>
            <a:r>
              <a:rPr kumimoji="0" lang="en-US" altLang="zh-CN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2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O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5" name="Text Box 46"/>
          <p:cNvSpPr txBox="1">
            <a:spLocks noChangeArrowheads="1"/>
          </p:cNvSpPr>
          <p:nvPr/>
        </p:nvSpPr>
        <p:spPr bwMode="auto">
          <a:xfrm>
            <a:off x="6058088" y="3032125"/>
            <a:ext cx="650875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30</a:t>
            </a:r>
            <a:endParaRPr lang="en-US" altLang="zh-CN" sz="2000" b="1" dirty="0">
              <a:solidFill>
                <a:srgbClr val="66FF33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6" name="Rectangle 47"/>
          <p:cNvSpPr txBox="1">
            <a:spLocks noChangeArrowheads="1"/>
          </p:cNvSpPr>
          <p:nvPr/>
        </p:nvSpPr>
        <p:spPr bwMode="auto">
          <a:xfrm>
            <a:off x="972020" y="1066800"/>
            <a:ext cx="6172200" cy="990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Lucida Sans"/>
                <a:ea typeface="宋体" charset="-122"/>
                <a:cs typeface="Lucida Sans"/>
              </a:rPr>
              <a:t>监测结果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8" name="Text Box 49"/>
          <p:cNvSpPr txBox="1">
            <a:spLocks noChangeArrowheads="1"/>
          </p:cNvSpPr>
          <p:nvPr/>
        </p:nvSpPr>
        <p:spPr bwMode="auto">
          <a:xfrm>
            <a:off x="6112063" y="1508125"/>
            <a:ext cx="631825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15</a:t>
            </a:r>
            <a:endParaRPr lang="en-US" altLang="zh-CN" sz="2000" b="1" dirty="0">
              <a:solidFill>
                <a:srgbClr val="FFFF00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9" name="Text Box 50"/>
          <p:cNvSpPr txBox="1">
            <a:spLocks noChangeArrowheads="1"/>
          </p:cNvSpPr>
          <p:nvPr/>
        </p:nvSpPr>
        <p:spPr bwMode="auto">
          <a:xfrm>
            <a:off x="6804213" y="1447800"/>
            <a:ext cx="346075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40</a:t>
            </a:r>
          </a:p>
        </p:txBody>
      </p:sp>
      <p:sp>
        <p:nvSpPr>
          <p:cNvPr id="100" name="Text Box 51"/>
          <p:cNvSpPr txBox="1">
            <a:spLocks noChangeArrowheads="1"/>
          </p:cNvSpPr>
          <p:nvPr/>
        </p:nvSpPr>
        <p:spPr bwMode="auto">
          <a:xfrm>
            <a:off x="5677088" y="1812925"/>
            <a:ext cx="622424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 b="1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Pmean</a:t>
            </a:r>
          </a:p>
        </p:txBody>
      </p:sp>
      <p:sp>
        <p:nvSpPr>
          <p:cNvPr id="101" name="Text Box 52"/>
          <p:cNvSpPr txBox="1">
            <a:spLocks noChangeArrowheads="1"/>
          </p:cNvSpPr>
          <p:nvPr/>
        </p:nvSpPr>
        <p:spPr bwMode="auto">
          <a:xfrm>
            <a:off x="6591488" y="1828800"/>
            <a:ext cx="299331" cy="3077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400" b="1" dirty="0" smtClean="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8</a:t>
            </a:r>
            <a:endParaRPr lang="en-US" altLang="zh-CN" sz="1400" b="1" dirty="0">
              <a:solidFill>
                <a:srgbClr val="FFFF00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02" name="Text Box 53"/>
          <p:cNvSpPr txBox="1">
            <a:spLocks noChangeArrowheads="1"/>
          </p:cNvSpPr>
          <p:nvPr/>
        </p:nvSpPr>
        <p:spPr bwMode="auto">
          <a:xfrm>
            <a:off x="5677088" y="2041525"/>
            <a:ext cx="495999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 b="1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PEEP</a:t>
            </a:r>
          </a:p>
        </p:txBody>
      </p:sp>
      <p:sp>
        <p:nvSpPr>
          <p:cNvPr id="104" name="Text Box 55"/>
          <p:cNvSpPr txBox="1">
            <a:spLocks noChangeArrowheads="1"/>
          </p:cNvSpPr>
          <p:nvPr/>
        </p:nvSpPr>
        <p:spPr bwMode="auto">
          <a:xfrm>
            <a:off x="5677088" y="2740025"/>
            <a:ext cx="554922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 b="1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O</a:t>
            </a:r>
            <a:r>
              <a:rPr lang="en-US" altLang="zh-CN" sz="1000" b="1" baseline="-2500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1000" b="1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 </a:t>
            </a:r>
            <a:r>
              <a:rPr lang="en-US" altLang="zh-CN" sz="100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(%)</a:t>
            </a:r>
            <a:endParaRPr lang="en-US" altLang="zh-CN" sz="1000" b="1">
              <a:solidFill>
                <a:srgbClr val="66FF33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05" name="Text Box 56"/>
          <p:cNvSpPr txBox="1">
            <a:spLocks noChangeArrowheads="1"/>
          </p:cNvSpPr>
          <p:nvPr/>
        </p:nvSpPr>
        <p:spPr bwMode="auto">
          <a:xfrm>
            <a:off x="6648448" y="2816225"/>
            <a:ext cx="498475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000" dirty="0" smtClean="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35</a:t>
            </a:r>
            <a:endParaRPr lang="en-US" altLang="zh-CN" sz="1000" dirty="0">
              <a:solidFill>
                <a:srgbClr val="66FF33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07" name="Text Box 58"/>
          <p:cNvSpPr txBox="1">
            <a:spLocks noChangeArrowheads="1"/>
          </p:cNvSpPr>
          <p:nvPr/>
        </p:nvSpPr>
        <p:spPr bwMode="auto">
          <a:xfrm>
            <a:off x="6058088" y="3565525"/>
            <a:ext cx="685800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7.1</a:t>
            </a:r>
          </a:p>
        </p:txBody>
      </p:sp>
      <p:sp>
        <p:nvSpPr>
          <p:cNvPr id="108" name="Text Box 59"/>
          <p:cNvSpPr txBox="1">
            <a:spLocks noChangeArrowheads="1"/>
          </p:cNvSpPr>
          <p:nvPr/>
        </p:nvSpPr>
        <p:spPr bwMode="auto">
          <a:xfrm>
            <a:off x="6724648" y="3502025"/>
            <a:ext cx="422275" cy="2444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00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8.5</a:t>
            </a:r>
          </a:p>
        </p:txBody>
      </p:sp>
      <p:sp>
        <p:nvSpPr>
          <p:cNvPr id="109" name="Text Box 60"/>
          <p:cNvSpPr txBox="1">
            <a:spLocks noChangeArrowheads="1"/>
          </p:cNvSpPr>
          <p:nvPr/>
        </p:nvSpPr>
        <p:spPr bwMode="auto">
          <a:xfrm>
            <a:off x="5677088" y="3840163"/>
            <a:ext cx="492367" cy="3077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400" b="1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VTi</a:t>
            </a:r>
          </a:p>
        </p:txBody>
      </p:sp>
      <p:sp>
        <p:nvSpPr>
          <p:cNvPr id="110" name="Text Box 61"/>
          <p:cNvSpPr txBox="1">
            <a:spLocks noChangeArrowheads="1"/>
          </p:cNvSpPr>
          <p:nvPr/>
        </p:nvSpPr>
        <p:spPr bwMode="auto">
          <a:xfrm>
            <a:off x="6537133" y="3871913"/>
            <a:ext cx="626944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b="1" dirty="0" smtClean="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351</a:t>
            </a:r>
            <a:endParaRPr lang="en-US" altLang="zh-CN" b="1" dirty="0">
              <a:solidFill>
                <a:srgbClr val="B2B2B2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11" name="Text Box 62"/>
          <p:cNvSpPr txBox="1">
            <a:spLocks noChangeArrowheads="1"/>
          </p:cNvSpPr>
          <p:nvPr/>
        </p:nvSpPr>
        <p:spPr bwMode="auto">
          <a:xfrm>
            <a:off x="5677088" y="4221163"/>
            <a:ext cx="539180" cy="3077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400" b="1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VTe</a:t>
            </a:r>
          </a:p>
        </p:txBody>
      </p:sp>
      <p:sp>
        <p:nvSpPr>
          <p:cNvPr id="112" name="Text Box 63"/>
          <p:cNvSpPr txBox="1">
            <a:spLocks noChangeArrowheads="1"/>
          </p:cNvSpPr>
          <p:nvPr/>
        </p:nvSpPr>
        <p:spPr bwMode="auto">
          <a:xfrm>
            <a:off x="6537133" y="4252913"/>
            <a:ext cx="626944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b="1" dirty="0" smtClean="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343</a:t>
            </a:r>
            <a:endParaRPr lang="en-US" altLang="zh-CN" b="1" dirty="0">
              <a:solidFill>
                <a:srgbClr val="B2B2B2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13" name="Text Box 67"/>
          <p:cNvSpPr txBox="1">
            <a:spLocks noChangeArrowheads="1"/>
          </p:cNvSpPr>
          <p:nvPr/>
        </p:nvSpPr>
        <p:spPr bwMode="auto">
          <a:xfrm>
            <a:off x="6591488" y="2057400"/>
            <a:ext cx="457200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400" b="1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5</a:t>
            </a:r>
          </a:p>
        </p:txBody>
      </p:sp>
      <p:sp>
        <p:nvSpPr>
          <p:cNvPr id="114" name="Text Box 68"/>
          <p:cNvSpPr txBox="1">
            <a:spLocks noChangeArrowheads="1"/>
          </p:cNvSpPr>
          <p:nvPr/>
        </p:nvSpPr>
        <p:spPr bwMode="auto">
          <a:xfrm>
            <a:off x="6127938" y="2425700"/>
            <a:ext cx="504825" cy="396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20</a:t>
            </a:r>
            <a:endParaRPr lang="en-US" altLang="zh-CN" sz="2000" b="1" dirty="0">
              <a:solidFill>
                <a:srgbClr val="66FF33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15" name="Text Box 69"/>
          <p:cNvSpPr txBox="1">
            <a:spLocks noChangeArrowheads="1"/>
          </p:cNvSpPr>
          <p:nvPr/>
        </p:nvSpPr>
        <p:spPr bwMode="auto">
          <a:xfrm>
            <a:off x="6645085" y="3028950"/>
            <a:ext cx="346845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1000" dirty="0" smtClean="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25</a:t>
            </a:r>
            <a:endParaRPr lang="en-US" altLang="zh-CN" sz="1000" dirty="0">
              <a:solidFill>
                <a:srgbClr val="66FF33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16" name="AutoShape 64"/>
          <p:cNvSpPr>
            <a:spLocks noChangeArrowheads="1"/>
          </p:cNvSpPr>
          <p:nvPr/>
        </p:nvSpPr>
        <p:spPr bwMode="auto">
          <a:xfrm>
            <a:off x="895820" y="4648200"/>
            <a:ext cx="990600" cy="533400"/>
          </a:xfrm>
          <a:prstGeom prst="actionButtonBlank">
            <a:avLst/>
          </a:prstGeom>
          <a:solidFill>
            <a:srgbClr val="B2B2B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Additional</a:t>
            </a:r>
            <a:b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settings</a:t>
            </a:r>
            <a:endParaRPr lang="en-GB" sz="120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117" name="Rectangle 65"/>
          <p:cNvSpPr>
            <a:spLocks noChangeArrowheads="1"/>
          </p:cNvSpPr>
          <p:nvPr/>
        </p:nvSpPr>
        <p:spPr bwMode="auto">
          <a:xfrm>
            <a:off x="1886420" y="4648200"/>
            <a:ext cx="4114800" cy="533400"/>
          </a:xfrm>
          <a:prstGeom prst="rect">
            <a:avLst/>
          </a:prstGeom>
          <a:solidFill>
            <a:srgbClr val="B2B2B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97" name="Text Box 48"/>
          <p:cNvSpPr txBox="1">
            <a:spLocks noChangeArrowheads="1"/>
          </p:cNvSpPr>
          <p:nvPr/>
        </p:nvSpPr>
        <p:spPr bwMode="auto">
          <a:xfrm>
            <a:off x="5661213" y="1368425"/>
            <a:ext cx="1178611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 b="1" dirty="0" err="1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Ppeak</a:t>
            </a:r>
            <a:r>
              <a:rPr lang="en-US" altLang="zh-CN" sz="1000" b="1" dirty="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  </a:t>
            </a:r>
            <a:r>
              <a:rPr lang="en-US" altLang="zh-CN" sz="1000" dirty="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(cmH</a:t>
            </a:r>
            <a:r>
              <a:rPr lang="en-US" altLang="zh-CN" sz="1000" baseline="-25000" dirty="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1000" dirty="0">
                <a:solidFill>
                  <a:srgbClr val="FFFF00"/>
                </a:solidFill>
                <a:latin typeface="Lucida Sans"/>
                <a:ea typeface="宋体" charset="-122"/>
                <a:cs typeface="Lucida Sans"/>
              </a:rPr>
              <a:t>O)</a:t>
            </a:r>
            <a:endParaRPr lang="en-US" altLang="zh-CN" sz="1000" b="1" dirty="0">
              <a:solidFill>
                <a:srgbClr val="FFFF00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03" name="Text Box 54"/>
          <p:cNvSpPr txBox="1">
            <a:spLocks noChangeArrowheads="1"/>
          </p:cNvSpPr>
          <p:nvPr/>
        </p:nvSpPr>
        <p:spPr bwMode="auto">
          <a:xfrm>
            <a:off x="5677088" y="2286000"/>
            <a:ext cx="907395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 b="1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RR  </a:t>
            </a:r>
            <a:r>
              <a:rPr lang="en-US" altLang="zh-CN" sz="1000">
                <a:solidFill>
                  <a:srgbClr val="66FF33"/>
                </a:solidFill>
                <a:latin typeface="Lucida Sans"/>
                <a:ea typeface="宋体" charset="-122"/>
                <a:cs typeface="Lucida Sans"/>
              </a:rPr>
              <a:t>(b/min)</a:t>
            </a:r>
            <a:endParaRPr lang="en-US" altLang="zh-CN" sz="1000" b="1">
              <a:solidFill>
                <a:srgbClr val="66FF33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106" name="Text Box 57"/>
          <p:cNvSpPr txBox="1">
            <a:spLocks noChangeArrowheads="1"/>
          </p:cNvSpPr>
          <p:nvPr/>
        </p:nvSpPr>
        <p:spPr bwMode="auto">
          <a:xfrm>
            <a:off x="5677088" y="3425825"/>
            <a:ext cx="926994" cy="24622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1000" b="1" dirty="0" err="1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MVe</a:t>
            </a:r>
            <a:r>
              <a:rPr lang="en-US" altLang="zh-CN" sz="1000" b="1" dirty="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 </a:t>
            </a:r>
            <a:r>
              <a:rPr lang="en-US" altLang="zh-CN" sz="1000" dirty="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(</a:t>
            </a:r>
            <a:r>
              <a:rPr lang="en-US" altLang="zh-CN" sz="1000" dirty="0" err="1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l</a:t>
            </a:r>
            <a:r>
              <a:rPr lang="en-US" altLang="zh-CN" sz="1000" dirty="0">
                <a:solidFill>
                  <a:srgbClr val="B2B2B2"/>
                </a:solidFill>
                <a:latin typeface="Lucida Sans"/>
                <a:ea typeface="宋体" charset="-122"/>
                <a:cs typeface="Lucida Sans"/>
              </a:rPr>
              <a:t>/min)</a:t>
            </a:r>
            <a:endParaRPr lang="en-US" altLang="zh-CN" sz="1000" b="1" dirty="0">
              <a:solidFill>
                <a:srgbClr val="B2B2B2"/>
              </a:solidFill>
              <a:latin typeface="Lucida Sans"/>
              <a:ea typeface="宋体" charset="-122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病例2: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因乏力及营养不良难以脱离呼吸机</a:t>
            </a:r>
            <a:endParaRPr lang="en-US" altLang="zh-CN" dirty="0" smtClean="0"/>
          </a:p>
          <a:p>
            <a:r>
              <a:rPr lang="zh-CN" altLang="en-US" dirty="0" smtClean="0"/>
              <a:t>病情稳定一周后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镇静过度导致频繁窒息报警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更换呼吸机模式为</a:t>
            </a:r>
            <a:r>
              <a:rPr lang="en-US" altLang="zh-CN" dirty="0" smtClean="0"/>
              <a:t>SIMV + PSV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-4292" y="0"/>
            <a:ext cx="9144000" cy="6858000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0108" y="762000"/>
            <a:ext cx="6248400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15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/>
            <a:endParaRPr lang="en-GB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86308" y="48006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sz="800">
              <a:solidFill>
                <a:srgbClr val="009999"/>
              </a:solidFill>
              <a:latin typeface="Lucida Sans"/>
              <a:cs typeface="Lucida Sans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5489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1" hangingPunct="1"/>
            <a:fld id="{7F7BCD32-43AE-FA4B-BB94-7995134591CB}" type="slidenum">
              <a:rPr lang="en-GB" sz="1400">
                <a:solidFill>
                  <a:schemeClr val="tx1"/>
                </a:solidFill>
                <a:latin typeface="Lucida Sans"/>
                <a:cs typeface="Lucida Sans"/>
              </a:rPr>
              <a:pPr algn="r" eaLnBrk="1" hangingPunct="1"/>
              <a:t>36</a:t>
            </a:fld>
            <a:endParaRPr lang="en-GB" sz="140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29108" y="5867400"/>
            <a:ext cx="8001000" cy="685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7768108" y="4419600"/>
            <a:ext cx="1143000" cy="1143000"/>
          </a:xfrm>
          <a:prstGeom prst="ellipse">
            <a:avLst/>
          </a:prstGeom>
          <a:solidFill>
            <a:srgbClr val="9999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072908" y="4724400"/>
            <a:ext cx="533400" cy="533400"/>
          </a:xfrm>
          <a:prstGeom prst="ellipse">
            <a:avLst/>
          </a:prstGeom>
          <a:solidFill>
            <a:srgbClr val="9999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16" name="Rectangle 10" descr="Dark horizontal"/>
          <p:cNvSpPr>
            <a:spLocks noChangeArrowheads="1"/>
          </p:cNvSpPr>
          <p:nvPr/>
        </p:nvSpPr>
        <p:spPr bwMode="auto">
          <a:xfrm>
            <a:off x="32723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 descr="Dark horizontal"/>
          <p:cNvSpPr>
            <a:spLocks noChangeArrowheads="1"/>
          </p:cNvSpPr>
          <p:nvPr/>
        </p:nvSpPr>
        <p:spPr bwMode="auto">
          <a:xfrm>
            <a:off x="43391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2" descr="Dark horizontal"/>
          <p:cNvSpPr>
            <a:spLocks noChangeArrowheads="1"/>
          </p:cNvSpPr>
          <p:nvPr/>
        </p:nvSpPr>
        <p:spPr bwMode="auto">
          <a:xfrm>
            <a:off x="54059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2723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4247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3391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4915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405908" y="5943600"/>
            <a:ext cx="533400" cy="5334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558308" y="6096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57708" y="6096000"/>
            <a:ext cx="381000" cy="3810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986308" y="6172200"/>
            <a:ext cx="76200" cy="762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833908" y="6248400"/>
            <a:ext cx="152400" cy="152400"/>
          </a:xfrm>
          <a:prstGeom prst="ellipse">
            <a:avLst/>
          </a:prstGeom>
          <a:solidFill>
            <a:srgbClr val="808080"/>
          </a:solid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910108" y="6172200"/>
            <a:ext cx="0" cy="1524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1679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Start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breath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67775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O</a:t>
            </a:r>
            <a:r>
              <a:rPr lang="en-US" altLang="zh-CN" sz="800" baseline="-25000"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breaths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73871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Exp.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hold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7996708" y="6019800"/>
            <a:ext cx="381000" cy="381000"/>
          </a:xfrm>
          <a:prstGeom prst="flowChartProcess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Insp.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800">
                <a:latin typeface="Lucida Sans"/>
                <a:ea typeface="宋体" charset="-122"/>
                <a:cs typeface="Lucida Sans"/>
              </a:rPr>
              <a:t>hold</a:t>
            </a:r>
            <a:endParaRPr lang="en-GB" sz="800">
              <a:latin typeface="Lucida Sans"/>
              <a:cs typeface="Lucida Sans"/>
            </a:endParaRPr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7615708" y="38100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  <a:t>Main</a:t>
            </a:r>
            <a:b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  <a:t>screen</a:t>
            </a:r>
            <a:endParaRPr lang="en-GB" sz="100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8225308" y="35052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  <a:t>Menu</a:t>
            </a:r>
            <a:endParaRPr lang="en-GB" sz="100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7615708" y="3124200"/>
            <a:ext cx="533400" cy="533400"/>
          </a:xfrm>
          <a:prstGeom prst="flowChartConnector">
            <a:avLst/>
          </a:prstGeom>
          <a:solidFill>
            <a:srgbClr val="808080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  <a:t>Quick</a:t>
            </a:r>
            <a:b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chemeClr val="tx1"/>
                </a:solidFill>
                <a:latin typeface="Lucida Sans"/>
                <a:ea typeface="宋体" charset="-122"/>
                <a:cs typeface="Lucida Sans"/>
              </a:rPr>
              <a:t>start</a:t>
            </a:r>
            <a:endParaRPr lang="en-GB" sz="100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7691908" y="762000"/>
            <a:ext cx="457200" cy="457200"/>
          </a:xfrm>
          <a:prstGeom prst="rect">
            <a:avLst/>
          </a:prstGeom>
          <a:solidFill>
            <a:srgbClr val="99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Lucida Sans"/>
              <a:cs typeface="Lucida Sans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8225308" y="7620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Alarm</a:t>
            </a:r>
            <a:b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profile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7691908" y="12954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Save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8225308" y="12954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 dirty="0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Trends</a:t>
            </a:r>
            <a:endParaRPr lang="en-GB" sz="1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691908" y="18288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2000" dirty="0" err="1">
                <a:solidFill>
                  <a:srgbClr val="FFFFFF"/>
                </a:solidFill>
                <a:latin typeface="Lucida Sans"/>
                <a:ea typeface="宋体" charset="-122"/>
                <a:cs typeface="Lucida Sans"/>
              </a:rPr>
              <a:t>i</a:t>
            </a:r>
            <a:endParaRPr lang="en-GB" sz="2000" dirty="0">
              <a:solidFill>
                <a:srgbClr val="FFFFFF"/>
              </a:solidFill>
              <a:latin typeface="Lucida Sans"/>
              <a:cs typeface="Lucida Sans"/>
            </a:endParaRP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8225308" y="1828800"/>
            <a:ext cx="457200" cy="45720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1000">
              <a:solidFill>
                <a:schemeClr val="bg1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42" name="Rectangle 36" descr="Dark horizontal"/>
          <p:cNvSpPr>
            <a:spLocks noChangeArrowheads="1"/>
          </p:cNvSpPr>
          <p:nvPr/>
        </p:nvSpPr>
        <p:spPr bwMode="auto">
          <a:xfrm>
            <a:off x="2205508" y="5181600"/>
            <a:ext cx="533400" cy="990600"/>
          </a:xfrm>
          <a:prstGeom prst="rect">
            <a:avLst/>
          </a:prstGeom>
          <a:pattFill prst="dkHorz">
            <a:fgClr>
              <a:schemeClr val="bg2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205508" y="5943600"/>
            <a:ext cx="533400" cy="533400"/>
            <a:chOff x="1392" y="3744"/>
            <a:chExt cx="336" cy="336"/>
          </a:xfrm>
          <a:solidFill>
            <a:srgbClr val="808080"/>
          </a:solidFill>
        </p:grpSpPr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1488" y="3840"/>
              <a:ext cx="144" cy="144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AutoShape 40"/>
          <p:cNvSpPr>
            <a:spLocks noChangeArrowheads="1"/>
          </p:cNvSpPr>
          <p:nvPr/>
        </p:nvSpPr>
        <p:spPr bwMode="auto">
          <a:xfrm>
            <a:off x="605308" y="58674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1000">
                <a:solidFill>
                  <a:schemeClr val="tx1"/>
                </a:solidFill>
                <a:latin typeface="Times New Roman" charset="0"/>
                <a:ea typeface="宋体" charset="-122"/>
                <a:cs typeface="宋体" charset="-122"/>
              </a:rPr>
              <a:t>!</a:t>
            </a:r>
            <a:endParaRPr lang="en-GB" sz="10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47" name="Picture 41" descr="alarm"/>
          <p:cNvPicPr>
            <a:picLocks noChangeAspect="1" noChangeArrowheads="1"/>
          </p:cNvPicPr>
          <p:nvPr/>
        </p:nvPicPr>
        <p:blipFill>
          <a:blip r:embed="rId2"/>
          <a:srcRect l="15741" t="1852" r="19444"/>
          <a:stretch>
            <a:fillRect/>
          </a:stretch>
        </p:blipFill>
        <p:spPr bwMode="auto">
          <a:xfrm>
            <a:off x="7771283" y="800100"/>
            <a:ext cx="301625" cy="342900"/>
          </a:xfrm>
          <a:prstGeom prst="rect">
            <a:avLst/>
          </a:prstGeom>
          <a:noFill/>
        </p:spPr>
      </p:pic>
      <p:pic>
        <p:nvPicPr>
          <p:cNvPr id="48" name="Picture 42" descr="On"/>
          <p:cNvPicPr>
            <a:picLocks noChangeAspect="1" noChangeArrowheads="1"/>
          </p:cNvPicPr>
          <p:nvPr/>
        </p:nvPicPr>
        <p:blipFill>
          <a:blip r:embed="rId3"/>
          <a:srcRect l="60185" t="56172" r="9259" b="11728"/>
          <a:stretch>
            <a:fillRect/>
          </a:stretch>
        </p:blipFill>
        <p:spPr bwMode="auto">
          <a:xfrm>
            <a:off x="1291108" y="6172200"/>
            <a:ext cx="304800" cy="239713"/>
          </a:xfrm>
          <a:prstGeom prst="rect">
            <a:avLst/>
          </a:prstGeom>
          <a:noFill/>
        </p:spPr>
      </p:pic>
      <p:sp>
        <p:nvSpPr>
          <p:cNvPr id="49" name="Freeform 43"/>
          <p:cNvSpPr>
            <a:spLocks/>
          </p:cNvSpPr>
          <p:nvPr/>
        </p:nvSpPr>
        <p:spPr bwMode="auto">
          <a:xfrm>
            <a:off x="2281708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33770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44438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/>
          <p:cNvSpPr>
            <a:spLocks/>
          </p:cNvSpPr>
          <p:nvPr/>
        </p:nvSpPr>
        <p:spPr bwMode="auto">
          <a:xfrm>
            <a:off x="5510683" y="5791200"/>
            <a:ext cx="352425" cy="952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36" y="33"/>
              </a:cxn>
              <a:cxn ang="0">
                <a:pos x="114" y="0"/>
              </a:cxn>
              <a:cxn ang="0">
                <a:pos x="153" y="0"/>
              </a:cxn>
              <a:cxn ang="0">
                <a:pos x="192" y="12"/>
              </a:cxn>
              <a:cxn ang="0">
                <a:pos x="222" y="30"/>
              </a:cxn>
              <a:cxn ang="0">
                <a:pos x="198" y="60"/>
              </a:cxn>
              <a:cxn ang="0">
                <a:pos x="171" y="45"/>
              </a:cxn>
              <a:cxn ang="0">
                <a:pos x="144" y="36"/>
              </a:cxn>
              <a:cxn ang="0">
                <a:pos x="123" y="33"/>
              </a:cxn>
              <a:cxn ang="0">
                <a:pos x="84" y="33"/>
              </a:cxn>
              <a:cxn ang="0">
                <a:pos x="45" y="39"/>
              </a:cxn>
              <a:cxn ang="0">
                <a:pos x="0" y="57"/>
              </a:cxn>
            </a:cxnLst>
            <a:rect l="0" t="0" r="r" b="b"/>
            <a:pathLst>
              <a:path w="222" h="60">
                <a:moveTo>
                  <a:pt x="0" y="57"/>
                </a:moveTo>
                <a:cubicBezTo>
                  <a:pt x="22" y="50"/>
                  <a:pt x="17" y="46"/>
                  <a:pt x="36" y="33"/>
                </a:cubicBezTo>
                <a:cubicBezTo>
                  <a:pt x="62" y="15"/>
                  <a:pt x="94" y="5"/>
                  <a:pt x="114" y="0"/>
                </a:cubicBezTo>
                <a:lnTo>
                  <a:pt x="153" y="0"/>
                </a:lnTo>
                <a:lnTo>
                  <a:pt x="192" y="12"/>
                </a:lnTo>
                <a:lnTo>
                  <a:pt x="222" y="30"/>
                </a:lnTo>
                <a:lnTo>
                  <a:pt x="198" y="60"/>
                </a:lnTo>
                <a:lnTo>
                  <a:pt x="171" y="45"/>
                </a:lnTo>
                <a:lnTo>
                  <a:pt x="144" y="36"/>
                </a:lnTo>
                <a:lnTo>
                  <a:pt x="123" y="33"/>
                </a:lnTo>
                <a:lnTo>
                  <a:pt x="84" y="33"/>
                </a:lnTo>
                <a:lnTo>
                  <a:pt x="45" y="39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6250458" y="1066800"/>
            <a:ext cx="908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9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12-25 15:32</a:t>
            </a:r>
          </a:p>
        </p:txBody>
      </p:sp>
      <p:pic>
        <p:nvPicPr>
          <p:cNvPr id="55" name="Picture 49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208" y="590550"/>
            <a:ext cx="8763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00620" y="762000"/>
            <a:ext cx="1828800" cy="304800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900">
                <a:latin typeface="Lucida Sans"/>
                <a:ea typeface="宋体" charset="-122"/>
                <a:cs typeface="Lucida Sans"/>
              </a:rPr>
              <a:t>Mode</a:t>
            </a:r>
            <a:br>
              <a:rPr lang="en-US" altLang="zh-CN" sz="900">
                <a:latin typeface="Lucida Sans"/>
                <a:ea typeface="宋体" charset="-122"/>
                <a:cs typeface="Lucida Sans"/>
              </a:rPr>
            </a:br>
            <a:r>
              <a:rPr lang="en-US" altLang="zh-CN" sz="900">
                <a:latin typeface="Lucida Sans"/>
                <a:ea typeface="宋体" charset="-122"/>
                <a:cs typeface="Lucida Sans"/>
              </a:rPr>
              <a:t>Volume Control</a:t>
            </a:r>
            <a:endParaRPr lang="en-GB" sz="900">
              <a:latin typeface="Lucida Sans"/>
              <a:cs typeface="Lucida Sans"/>
            </a:endParaRPr>
          </a:p>
        </p:txBody>
      </p:sp>
      <p:sp>
        <p:nvSpPr>
          <p:cNvPr id="57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294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Automode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8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200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Admit</a:t>
            </a:r>
            <a:b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9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patient</a:t>
            </a:r>
            <a:endParaRPr lang="en-GB" sz="9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59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0620" y="762000"/>
            <a:ext cx="9906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Nebulizer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0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1220" y="762000"/>
            <a:ext cx="1143000" cy="304800"/>
          </a:xfrm>
          <a:prstGeom prst="actionButtonBlank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Status</a:t>
            </a:r>
            <a:endParaRPr lang="en-GB" sz="1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895820" y="76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5696420" y="4648200"/>
            <a:ext cx="1447800" cy="533400"/>
          </a:xfrm>
          <a:prstGeom prst="actionButtonBlank">
            <a:avLst/>
          </a:prstGeom>
          <a:solidFill>
            <a:srgbClr val="B2B2B2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Additional</a:t>
            </a:r>
            <a:b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</a:br>
            <a:r>
              <a:rPr lang="en-US" altLang="zh-CN" sz="1200">
                <a:solidFill>
                  <a:schemeClr val="bg1"/>
                </a:solidFill>
                <a:latin typeface="Lucida Sans"/>
                <a:ea typeface="宋体" charset="-122"/>
                <a:cs typeface="Lucida Sans"/>
              </a:rPr>
              <a:t>values</a:t>
            </a:r>
            <a:endParaRPr lang="en-GB" sz="120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pic>
        <p:nvPicPr>
          <p:cNvPr id="63" name="Picture 57" descr="Patient cat"/>
          <p:cNvPicPr>
            <a:picLocks noChangeAspect="1" noChangeArrowheads="1"/>
          </p:cNvPicPr>
          <p:nvPr/>
        </p:nvPicPr>
        <p:blipFill>
          <a:blip r:embed="rId5"/>
          <a:srcRect l="86111" t="77161" r="10185" b="11728"/>
          <a:stretch>
            <a:fillRect/>
          </a:stretch>
        </p:blipFill>
        <p:spPr bwMode="auto">
          <a:xfrm>
            <a:off x="972020" y="838200"/>
            <a:ext cx="152400" cy="16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" name="Rectangle 58"/>
          <p:cNvSpPr>
            <a:spLocks noChangeArrowheads="1"/>
          </p:cNvSpPr>
          <p:nvPr/>
        </p:nvSpPr>
        <p:spPr bwMode="auto">
          <a:xfrm>
            <a:off x="819620" y="1066800"/>
            <a:ext cx="4876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600" dirty="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Set ventilation mode</a:t>
            </a:r>
            <a:endParaRPr lang="en-GB" sz="1600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819620" y="1295400"/>
            <a:ext cx="4876800" cy="38862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66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9620" y="1295400"/>
            <a:ext cx="1981200" cy="304800"/>
          </a:xfrm>
          <a:prstGeom prst="actionButtonBlank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12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      </a:t>
            </a:r>
            <a:r>
              <a:rPr lang="en-US" altLang="zh-CN" sz="1200">
                <a:solidFill>
                  <a:srgbClr val="000000"/>
                </a:solidFill>
                <a:latin typeface="Lucida Sans"/>
                <a:ea typeface="宋体" charset="-122"/>
                <a:cs typeface="Lucida Sans"/>
              </a:rPr>
              <a:t>Pressure support    </a:t>
            </a:r>
            <a:r>
              <a:rPr lang="en-US" altLang="zh-CN" sz="1200" baseline="30000">
                <a:solidFill>
                  <a:srgbClr val="000000"/>
                </a:solidFill>
                <a:latin typeface="Lucida Sans"/>
                <a:ea typeface="宋体" charset="-122"/>
                <a:cs typeface="Lucida Sans"/>
                <a:sym typeface="SPSS Marker Set" pitchFamily="2" charset="2"/>
              </a:rPr>
              <a:t></a:t>
            </a:r>
            <a:endParaRPr lang="en-GB" sz="1200" baseline="3000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67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420" y="22098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 dirty="0">
                <a:latin typeface="Lucida Sans"/>
                <a:ea typeface="宋体" charset="-122"/>
                <a:cs typeface="Lucida Sans"/>
              </a:rPr>
              <a:t>PS above PEEP</a:t>
            </a:r>
          </a:p>
          <a:p>
            <a:pPr algn="ctr" eaLnBrk="1" hangingPunct="1"/>
            <a:r>
              <a:rPr lang="en-US" altLang="zh-CN" sz="1400" b="1" dirty="0" smtClean="0">
                <a:latin typeface="Lucida Sans"/>
                <a:ea typeface="宋体" charset="-122"/>
                <a:cs typeface="Lucida Sans"/>
              </a:rPr>
              <a:t>10</a:t>
            </a:r>
          </a:p>
          <a:p>
            <a:pPr algn="ctr" eaLnBrk="1" hangingPunct="1"/>
            <a:endParaRPr lang="en-GB" sz="800" b="1" dirty="0">
              <a:latin typeface="Lucida Sans"/>
              <a:cs typeface="Lucida Sans"/>
            </a:endParaRPr>
          </a:p>
        </p:txBody>
      </p:sp>
      <p:sp>
        <p:nvSpPr>
          <p:cNvPr id="68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420" y="28194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PEEP</a:t>
            </a:r>
            <a:r>
              <a:rPr lang="en-US" altLang="zh-CN" sz="24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240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>
                <a:latin typeface="Lucida Sans"/>
                <a:ea typeface="宋体" charset="-122"/>
                <a:cs typeface="Lucida Sans"/>
              </a:rPr>
              <a:t>5</a:t>
            </a:r>
          </a:p>
          <a:p>
            <a:pPr algn="ctr" eaLnBrk="1" hangingPunct="1"/>
            <a:endParaRPr lang="en-GB" sz="800">
              <a:latin typeface="Lucida Sans"/>
              <a:cs typeface="Lucida Sans"/>
            </a:endParaRPr>
          </a:p>
        </p:txBody>
      </p:sp>
      <p:sp>
        <p:nvSpPr>
          <p:cNvPr id="69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420" y="34290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 dirty="0">
                <a:latin typeface="Lucida Sans"/>
                <a:ea typeface="宋体" charset="-122"/>
                <a:cs typeface="Lucida Sans"/>
              </a:rPr>
              <a:t>O</a:t>
            </a:r>
            <a:r>
              <a:rPr lang="en-US" altLang="zh-CN" sz="800" baseline="-25000" dirty="0">
                <a:latin typeface="Lucida Sans"/>
                <a:ea typeface="宋体" charset="-122"/>
                <a:cs typeface="Lucida Sans"/>
              </a:rPr>
              <a:t>2</a:t>
            </a:r>
            <a:r>
              <a:rPr lang="en-US" altLang="zh-CN" sz="800" dirty="0">
                <a:latin typeface="Lucida Sans"/>
                <a:ea typeface="宋体" charset="-122"/>
                <a:cs typeface="Lucida Sans"/>
              </a:rPr>
              <a:t> conc. </a:t>
            </a:r>
            <a:r>
              <a:rPr lang="en-US" altLang="zh-CN" sz="2400" dirty="0" smtClean="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2400" dirty="0" smtClean="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 dirty="0" smtClean="0">
                <a:latin typeface="Lucida Sans"/>
                <a:ea typeface="宋体" charset="-122"/>
                <a:cs typeface="Lucida Sans"/>
              </a:rPr>
              <a:t>30</a:t>
            </a:r>
            <a:endParaRPr lang="en-US" altLang="zh-CN" sz="2400" dirty="0">
              <a:latin typeface="Lucida Sans"/>
              <a:ea typeface="宋体" charset="-122"/>
              <a:cs typeface="Lucida Sans"/>
            </a:endParaRPr>
          </a:p>
          <a:p>
            <a:pPr algn="ctr" eaLnBrk="1" hangingPunct="1"/>
            <a:endParaRPr lang="en-GB" sz="800" dirty="0">
              <a:latin typeface="Lucida Sans"/>
              <a:cs typeface="Lucida Sans"/>
            </a:endParaRPr>
          </a:p>
        </p:txBody>
      </p:sp>
      <p:sp>
        <p:nvSpPr>
          <p:cNvPr id="70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96020" y="22098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T. Insp. rise 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>
                <a:latin typeface="Lucida Sans"/>
                <a:ea typeface="宋体" charset="-122"/>
                <a:cs typeface="Lucida Sans"/>
              </a:rPr>
              <a:t>5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endParaRPr lang="en-GB" sz="800">
              <a:latin typeface="Lucida Sans"/>
              <a:cs typeface="Lucida Sans"/>
            </a:endParaRPr>
          </a:p>
        </p:txBody>
      </p:sp>
      <p:sp>
        <p:nvSpPr>
          <p:cNvPr id="71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7620" y="28194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Insp. cycle off</a:t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r>
              <a:rPr lang="en-US" altLang="zh-CN" sz="1400" b="1">
                <a:latin typeface="Lucida Sans"/>
                <a:ea typeface="宋体" charset="-122"/>
                <a:cs typeface="Lucida Sans"/>
              </a:rPr>
              <a:t>5</a:t>
            </a:r>
            <a:r>
              <a:rPr lang="en-US" altLang="zh-CN" sz="800">
                <a:latin typeface="Lucida Sans"/>
                <a:ea typeface="宋体" charset="-122"/>
                <a:cs typeface="Lucida Sans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</a:rPr>
            </a:br>
            <a:endParaRPr lang="en-GB" sz="800">
              <a:latin typeface="Lucida Sans"/>
              <a:cs typeface="Lucida Sans"/>
            </a:endParaRPr>
          </a:p>
        </p:txBody>
      </p:sp>
      <p:sp>
        <p:nvSpPr>
          <p:cNvPr id="72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7620" y="2209800"/>
            <a:ext cx="1066800" cy="5334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800">
                <a:latin typeface="Lucida Sans"/>
                <a:ea typeface="宋体" charset="-122"/>
                <a:cs typeface="Lucida Sans"/>
              </a:rPr>
              <a:t>Trigger sensitivity</a:t>
            </a:r>
            <a:r>
              <a:rPr lang="en-US" altLang="zh-CN" sz="800">
                <a:latin typeface="Lucida Sans"/>
                <a:ea typeface="宋体" charset="-122"/>
                <a:cs typeface="Lucida Sans"/>
                <a:sym typeface="Symbol" charset="2"/>
              </a:rPr>
              <a:t/>
            </a:r>
            <a:br>
              <a:rPr lang="en-US" altLang="zh-CN" sz="800">
                <a:latin typeface="Lucida Sans"/>
                <a:ea typeface="宋体" charset="-122"/>
                <a:cs typeface="Lucida Sans"/>
                <a:sym typeface="Symbol" charset="2"/>
              </a:rPr>
            </a:br>
            <a:r>
              <a:rPr lang="en-US" altLang="zh-CN" sz="1200" b="1">
                <a:latin typeface="Lucida Sans"/>
                <a:ea typeface="宋体" charset="-122"/>
                <a:cs typeface="Lucida Sans"/>
                <a:sym typeface="Symbol" charset="2"/>
              </a:rPr>
              <a:t>V</a:t>
            </a:r>
            <a:endParaRPr lang="en-GB" sz="1200" b="1">
              <a:latin typeface="Lucida Sans"/>
              <a:cs typeface="Lucida Sans"/>
            </a:endParaRPr>
          </a:p>
        </p:txBody>
      </p:sp>
      <p:sp>
        <p:nvSpPr>
          <p:cNvPr id="73" name="Text Box 67"/>
          <p:cNvSpPr txBox="1">
            <a:spLocks noChangeArrowheads="1"/>
          </p:cNvSpPr>
          <p:nvPr/>
        </p:nvSpPr>
        <p:spPr bwMode="auto">
          <a:xfrm>
            <a:off x="1353020" y="1960563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200">
                <a:latin typeface="Lucida Sans"/>
                <a:ea typeface="宋体" charset="-122"/>
                <a:cs typeface="Lucida Sans"/>
              </a:rPr>
              <a:t>Basic</a:t>
            </a:r>
            <a:endParaRPr lang="en-GB" sz="1200">
              <a:latin typeface="Lucida Sans"/>
              <a:cs typeface="Lucida Sans"/>
            </a:endParaRPr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>
            <a:off x="2819870" y="1981200"/>
            <a:ext cx="361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200">
                <a:latin typeface="Lucida Sans"/>
                <a:ea typeface="宋体" charset="-122"/>
                <a:cs typeface="Lucida Sans"/>
              </a:rPr>
              <a:t>I:E</a:t>
            </a:r>
            <a:endParaRPr lang="en-GB" sz="1200">
              <a:latin typeface="Lucida Sans"/>
              <a:cs typeface="Lucida Sans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4020020" y="1981200"/>
            <a:ext cx="730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 sz="1200">
                <a:latin typeface="Lucida Sans"/>
                <a:ea typeface="宋体" charset="-122"/>
                <a:cs typeface="Lucida Sans"/>
              </a:rPr>
              <a:t>Trigger</a:t>
            </a:r>
            <a:endParaRPr lang="en-GB" sz="1200">
              <a:latin typeface="Lucida Sans"/>
              <a:cs typeface="Lucida Sans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353020" y="2590800"/>
            <a:ext cx="762000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77" name="Rectangle 71"/>
          <p:cNvSpPr>
            <a:spLocks noChangeArrowheads="1"/>
          </p:cNvSpPr>
          <p:nvPr/>
        </p:nvSpPr>
        <p:spPr bwMode="auto">
          <a:xfrm>
            <a:off x="1200620" y="3200400"/>
            <a:ext cx="15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78" name="Rectangle 72"/>
          <p:cNvSpPr>
            <a:spLocks noChangeArrowheads="1"/>
          </p:cNvSpPr>
          <p:nvPr/>
        </p:nvSpPr>
        <p:spPr bwMode="auto">
          <a:xfrm>
            <a:off x="1353020" y="32004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1200620" y="3810000"/>
            <a:ext cx="15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0" name="Rectangle 74"/>
          <p:cNvSpPr>
            <a:spLocks noChangeArrowheads="1"/>
          </p:cNvSpPr>
          <p:nvPr/>
        </p:nvSpPr>
        <p:spPr bwMode="auto">
          <a:xfrm>
            <a:off x="1353020" y="38100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2572220" y="25908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2724620" y="25908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3943820" y="3200400"/>
            <a:ext cx="15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4" name="Rectangle 78"/>
          <p:cNvSpPr>
            <a:spLocks noChangeArrowheads="1"/>
          </p:cNvSpPr>
          <p:nvPr/>
        </p:nvSpPr>
        <p:spPr bwMode="auto">
          <a:xfrm>
            <a:off x="4096220" y="3200400"/>
            <a:ext cx="762000" cy="76200"/>
          </a:xfrm>
          <a:prstGeom prst="rect">
            <a:avLst/>
          </a:prstGeom>
          <a:solidFill>
            <a:srgbClr val="59595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5" name="Rectangle 79"/>
          <p:cNvSpPr>
            <a:spLocks noChangeArrowheads="1"/>
          </p:cNvSpPr>
          <p:nvPr/>
        </p:nvSpPr>
        <p:spPr bwMode="auto">
          <a:xfrm>
            <a:off x="3943820" y="2590800"/>
            <a:ext cx="762000" cy="762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4705820" y="2590800"/>
            <a:ext cx="152400" cy="76200"/>
          </a:xfrm>
          <a:prstGeom prst="rect">
            <a:avLst/>
          </a:prstGeom>
          <a:solidFill>
            <a:srgbClr val="59595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87" name="Text Box 81"/>
          <p:cNvSpPr txBox="1">
            <a:spLocks noChangeArrowheads="1"/>
          </p:cNvSpPr>
          <p:nvPr/>
        </p:nvSpPr>
        <p:spPr bwMode="auto">
          <a:xfrm>
            <a:off x="4248620" y="21717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altLang="zh-CN">
                <a:latin typeface="Lucida Sans"/>
                <a:ea typeface="宋体" charset="-122"/>
                <a:cs typeface="Lucida Sans"/>
              </a:rPr>
              <a:t>.</a:t>
            </a:r>
            <a:endParaRPr lang="en-GB">
              <a:latin typeface="Lucida Sans"/>
              <a:cs typeface="Lucida Sans"/>
            </a:endParaRPr>
          </a:p>
        </p:txBody>
      </p:sp>
      <p:sp>
        <p:nvSpPr>
          <p:cNvPr id="88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34220" y="4724400"/>
            <a:ext cx="990600" cy="3810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latin typeface="Lucida Sans"/>
                <a:ea typeface="宋体" charset="-122"/>
                <a:cs typeface="Lucida Sans"/>
              </a:rPr>
              <a:t>Cancel</a:t>
            </a:r>
            <a:endParaRPr lang="en-GB" sz="1000">
              <a:latin typeface="Lucida Sans"/>
              <a:cs typeface="Lucida Sans"/>
            </a:endParaRPr>
          </a:p>
        </p:txBody>
      </p:sp>
      <p:sp>
        <p:nvSpPr>
          <p:cNvPr id="89" name="AutoShape 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53420" y="4724400"/>
            <a:ext cx="990600" cy="381000"/>
          </a:xfrm>
          <a:prstGeom prst="actionButtonBlank">
            <a:avLst/>
          </a:prstGeom>
          <a:solidFill>
            <a:srgbClr val="CBCDF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CN" sz="1000">
                <a:latin typeface="Lucida Sans"/>
                <a:ea typeface="宋体" charset="-122"/>
                <a:cs typeface="Lucida Sans"/>
              </a:rPr>
              <a:t>Accept</a:t>
            </a:r>
            <a:endParaRPr lang="en-GB" sz="1000">
              <a:latin typeface="Lucida Sans"/>
              <a:cs typeface="Lucida Sans"/>
            </a:endParaRPr>
          </a:p>
        </p:txBody>
      </p:sp>
      <p:sp>
        <p:nvSpPr>
          <p:cNvPr id="90" name="Text Box 84"/>
          <p:cNvSpPr txBox="1">
            <a:spLocks noChangeArrowheads="1"/>
          </p:cNvSpPr>
          <p:nvPr/>
        </p:nvSpPr>
        <p:spPr bwMode="auto">
          <a:xfrm>
            <a:off x="8331670" y="4343400"/>
            <a:ext cx="28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CN" sz="2400">
                <a:solidFill>
                  <a:schemeClr val="hlink"/>
                </a:solidFill>
                <a:latin typeface="Lucida Sans"/>
                <a:ea typeface="宋体" charset="-122"/>
                <a:cs typeface="Lucida Sans"/>
              </a:rPr>
              <a:t>.</a:t>
            </a:r>
            <a:endParaRPr lang="en-GB" sz="2400">
              <a:solidFill>
                <a:schemeClr val="hlink"/>
              </a:solidFill>
              <a:latin typeface="Lucida Sans"/>
              <a:cs typeface="Lucida Sans"/>
            </a:endParaRPr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200620" y="2590800"/>
            <a:ext cx="228600" cy="762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92" name="Rectangle 86"/>
          <p:cNvSpPr>
            <a:spLocks noChangeArrowheads="1"/>
          </p:cNvSpPr>
          <p:nvPr/>
        </p:nvSpPr>
        <p:spPr bwMode="auto">
          <a:xfrm>
            <a:off x="562022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000" b="1">
              <a:solidFill>
                <a:srgbClr val="FFFF00"/>
              </a:solidFill>
              <a:latin typeface="Lucida Sans"/>
              <a:ea typeface="宋体" charset="-122"/>
              <a:cs typeface="Lucida Sans"/>
            </a:endParaRPr>
          </a:p>
        </p:txBody>
      </p:sp>
      <p:sp>
        <p:nvSpPr>
          <p:cNvPr id="93" name="Rectangle 87"/>
          <p:cNvSpPr>
            <a:spLocks noChangeArrowheads="1"/>
          </p:cNvSpPr>
          <p:nvPr/>
        </p:nvSpPr>
        <p:spPr bwMode="auto">
          <a:xfrm>
            <a:off x="5620220" y="3886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zh-CN" altLang="en-US" sz="2400">
              <a:solidFill>
                <a:schemeClr val="tx1"/>
              </a:solidFill>
              <a:latin typeface="Lucida Sans"/>
              <a:ea typeface="宋体" charset="-122"/>
              <a:cs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呼吸机设置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监测指标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SIMV+PSV</a:t>
            </a:r>
          </a:p>
          <a:p>
            <a:r>
              <a:rPr lang="en-US" dirty="0" smtClean="0"/>
              <a:t>SIMV (VC)</a:t>
            </a:r>
          </a:p>
          <a:p>
            <a:pPr lvl="1"/>
            <a:r>
              <a:rPr lang="en-US" dirty="0" err="1" smtClean="0"/>
              <a:t>f</a:t>
            </a:r>
            <a:r>
              <a:rPr lang="en-US" dirty="0" smtClean="0"/>
              <a:t> 12 </a:t>
            </a:r>
            <a:r>
              <a:rPr lang="en-US" dirty="0" err="1" smtClean="0"/>
              <a:t>bpm</a:t>
            </a:r>
            <a:endParaRPr lang="en-US" dirty="0" smtClean="0"/>
          </a:p>
          <a:p>
            <a:pPr lvl="1"/>
            <a:r>
              <a:rPr lang="en-US" dirty="0" err="1" smtClean="0"/>
              <a:t>Vt</a:t>
            </a:r>
            <a:r>
              <a:rPr lang="en-US" dirty="0" smtClean="0"/>
              <a:t> 450 ml</a:t>
            </a:r>
          </a:p>
          <a:p>
            <a:r>
              <a:rPr lang="en-US" dirty="0" smtClean="0"/>
              <a:t>PSV</a:t>
            </a:r>
          </a:p>
          <a:p>
            <a:pPr lvl="1"/>
            <a:r>
              <a:rPr lang="en-US" dirty="0" smtClean="0"/>
              <a:t>PS 10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PEEP 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呼吸频率</a:t>
            </a:r>
            <a:r>
              <a:rPr lang="en-US" altLang="zh-CN" dirty="0" smtClean="0"/>
              <a:t>12 – 20 </a:t>
            </a:r>
            <a:r>
              <a:rPr lang="en-US" altLang="zh-CN" dirty="0" err="1" smtClean="0"/>
              <a:t>bpm</a:t>
            </a:r>
            <a:endParaRPr lang="en-US" altLang="zh-CN" dirty="0" smtClean="0"/>
          </a:p>
          <a:p>
            <a:r>
              <a:rPr lang="zh-CN" altLang="en-US" dirty="0" smtClean="0"/>
              <a:t>分钟通气量</a:t>
            </a:r>
            <a:r>
              <a:rPr lang="en-US" altLang="zh-CN" dirty="0" smtClean="0"/>
              <a:t>9 </a:t>
            </a:r>
            <a:r>
              <a:rPr lang="en-US" altLang="zh-CN" dirty="0" err="1" smtClean="0"/>
              <a:t>lpm</a:t>
            </a:r>
            <a:endParaRPr lang="en-US" altLang="zh-CN" dirty="0" smtClean="0"/>
          </a:p>
          <a:p>
            <a:r>
              <a:rPr lang="en-US" dirty="0" err="1" smtClean="0"/>
              <a:t>氧</a:t>
            </a:r>
            <a:r>
              <a:rPr lang="zh-CN" altLang="en-US" dirty="0" smtClean="0"/>
              <a:t>合</a:t>
            </a:r>
            <a:r>
              <a:rPr lang="en-US" dirty="0" err="1" smtClean="0"/>
              <a:t>满意</a:t>
            </a:r>
            <a:endParaRPr lang="en-US" dirty="0" smtClean="0"/>
          </a:p>
          <a:p>
            <a:r>
              <a:rPr lang="en-US" dirty="0" smtClean="0"/>
              <a:t>auto-PEEP 15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PIP 44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err="1" smtClean="0"/>
              <a:t>Pplat</a:t>
            </a:r>
            <a:r>
              <a:rPr lang="en-US" dirty="0" smtClean="0"/>
              <a:t> 26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病例2: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2: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dirty="0" smtClean="0"/>
              <a:t>病情恶化</a:t>
            </a:r>
            <a:endParaRPr lang="en-US" altLang="zh-CN" dirty="0" smtClean="0"/>
          </a:p>
          <a:p>
            <a:r>
              <a:rPr lang="zh-CN" altLang="en-US" dirty="0" smtClean="0"/>
              <a:t>心动过速</a:t>
            </a:r>
            <a:endParaRPr lang="en-US" altLang="zh-CN" dirty="0" smtClean="0"/>
          </a:p>
          <a:p>
            <a:r>
              <a:rPr lang="zh-CN" altLang="en-US" dirty="0" smtClean="0"/>
              <a:t>低血压</a:t>
            </a:r>
            <a:r>
              <a:rPr lang="en-US" altLang="zh-CN" dirty="0" smtClean="0"/>
              <a:t>(BP 60/40 mmHg)</a:t>
            </a:r>
          </a:p>
          <a:p>
            <a:r>
              <a:rPr lang="zh-CN" altLang="en-US" dirty="0" smtClean="0"/>
              <a:t>意识不清</a:t>
            </a:r>
            <a:endParaRPr lang="en-US" altLang="zh-CN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zh-CN" altLang="en-US" dirty="0" smtClean="0"/>
              <a:t>随后</a:t>
            </a:r>
            <a:endParaRPr lang="en-US" altLang="zh-CN" dirty="0" smtClean="0"/>
          </a:p>
          <a:p>
            <a:r>
              <a:rPr lang="zh-CN" altLang="en-US" dirty="0" smtClean="0"/>
              <a:t>血压波动</a:t>
            </a:r>
            <a:r>
              <a:rPr lang="en-US" altLang="zh-CN" dirty="0" smtClean="0"/>
              <a:t>(SBP 60 – 155 mmHg)</a:t>
            </a:r>
          </a:p>
          <a:p>
            <a:r>
              <a:rPr lang="zh-CN" altLang="en-US" dirty="0" smtClean="0"/>
              <a:t>脉搏</a:t>
            </a:r>
            <a:r>
              <a:rPr lang="en-US" altLang="zh-CN" dirty="0" smtClean="0"/>
              <a:t>90 – 160 </a:t>
            </a:r>
            <a:r>
              <a:rPr lang="en-US" altLang="zh-CN" dirty="0" err="1" smtClean="0"/>
              <a:t>bpm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病例2: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心脏明显减小</a:t>
            </a:r>
            <a:endParaRPr lang="en-US" altLang="zh-CN" dirty="0" smtClean="0"/>
          </a:p>
          <a:p>
            <a:r>
              <a:rPr lang="zh-CN" altLang="en-US" dirty="0" smtClean="0"/>
              <a:t>双肺底气体闭陷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左侧更明显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左侧膈肌显露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93" r="-1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>
                <a:latin typeface="宋体"/>
                <a:ea typeface="宋体"/>
                <a:cs typeface="宋体"/>
              </a:rPr>
              <a:t>生命体征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化验检查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HR		110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MAP	70 mmHg</a:t>
            </a:r>
          </a:p>
          <a:p>
            <a:r>
              <a:rPr lang="en-US" dirty="0" smtClean="0"/>
              <a:t>RR		21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Temp	37°C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WCC	20.47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</a:p>
          <a:p>
            <a:r>
              <a:rPr lang="en-US" dirty="0" smtClean="0"/>
              <a:t>K		4.2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Na		138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Cr		238 </a:t>
            </a:r>
            <a:r>
              <a:rPr lang="en-US" dirty="0" err="1" smtClean="0"/>
              <a:t>μmol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BUN	19.68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r>
              <a:rPr lang="en-US" dirty="0" smtClean="0"/>
              <a:t>Alb		26 </a:t>
            </a:r>
            <a:r>
              <a:rPr lang="en-US" dirty="0" err="1" smtClean="0"/>
              <a:t>g</a:t>
            </a:r>
            <a:r>
              <a:rPr lang="en-US" dirty="0" smtClean="0"/>
              <a:t>/L</a:t>
            </a:r>
          </a:p>
          <a:p>
            <a:r>
              <a:rPr lang="en-US" dirty="0" err="1" smtClean="0"/>
              <a:t>Bil</a:t>
            </a:r>
            <a:r>
              <a:rPr lang="en-US" dirty="0" smtClean="0"/>
              <a:t>		5.6 </a:t>
            </a:r>
            <a:r>
              <a:rPr lang="en-US" dirty="0" err="1" smtClean="0"/>
              <a:t>μmol</a:t>
            </a:r>
            <a:r>
              <a:rPr lang="en-US" dirty="0" smtClean="0"/>
              <a:t>/L</a:t>
            </a:r>
          </a:p>
          <a:p>
            <a:r>
              <a:rPr lang="en-US" dirty="0" err="1" smtClean="0"/>
              <a:t>Glu</a:t>
            </a:r>
            <a:r>
              <a:rPr lang="en-US" dirty="0" smtClean="0"/>
              <a:t>		11.3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altLang="zh-CN" dirty="0" smtClean="0"/>
              <a:t>1: </a:t>
            </a:r>
            <a:r>
              <a:rPr lang="zh-CN" altLang="en-US" dirty="0" smtClean="0"/>
              <a:t>摘要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2: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治疗措施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快速补液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小剂量多巴胺</a:t>
            </a:r>
            <a:endParaRPr lang="en-US" altLang="zh-CN" dirty="0" smtClean="0"/>
          </a:p>
          <a:p>
            <a:r>
              <a:rPr lang="zh-CN" altLang="en-US" dirty="0" smtClean="0"/>
              <a:t>尿量满意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病例2: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呼吸机恢复初始设置</a:t>
            </a:r>
            <a:endParaRPr lang="en-US" altLang="zh-CN" dirty="0" smtClean="0"/>
          </a:p>
          <a:p>
            <a:pPr lvl="1"/>
            <a:r>
              <a:rPr lang="en-US" dirty="0" smtClean="0"/>
              <a:t>PSV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潮气量下降至</a:t>
            </a:r>
            <a:r>
              <a:rPr lang="en-US" altLang="zh-CN" dirty="0" smtClean="0"/>
              <a:t>325 ml</a:t>
            </a:r>
          </a:p>
          <a:p>
            <a:pPr lvl="1"/>
            <a:r>
              <a:rPr lang="zh-CN" altLang="en-US" dirty="0" smtClean="0"/>
              <a:t>分钟通气量</a:t>
            </a:r>
            <a:r>
              <a:rPr lang="en-US" altLang="zh-CN" dirty="0" smtClean="0"/>
              <a:t>6 </a:t>
            </a:r>
            <a:r>
              <a:rPr lang="en-US" altLang="zh-CN" dirty="0" err="1" smtClean="0"/>
              <a:t>lpm</a:t>
            </a:r>
            <a:endParaRPr lang="en-US" altLang="zh-CN" dirty="0" smtClean="0"/>
          </a:p>
          <a:p>
            <a:r>
              <a:rPr lang="zh-CN" altLang="en-US" dirty="0" smtClean="0"/>
              <a:t>病情逐渐稳定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2: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双侧膈肌，肺底以及心脏大小恢复到初始状态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005" b="-50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325513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Deliganis</a:t>
            </a:r>
            <a:r>
              <a:rPr lang="en-US" sz="1100" dirty="0" smtClean="0"/>
              <a:t> AV, Steinberg KP, Stern EJ. Cardiovascular instability caused by inadvertent positive end-expiratory pressure in a patient with </a:t>
            </a:r>
            <a:r>
              <a:rPr lang="en-US" sz="1100" dirty="0" err="1" smtClean="0"/>
              <a:t>panlobular</a:t>
            </a:r>
            <a:r>
              <a:rPr lang="en-US" sz="1100" dirty="0" smtClean="0"/>
              <a:t> emphysema receiving mechanical ventilation: radiographic-physiologic correlation. Am J </a:t>
            </a:r>
            <a:r>
              <a:rPr lang="en-US" sz="1100" dirty="0" err="1" smtClean="0"/>
              <a:t>Radiol</a:t>
            </a:r>
            <a:r>
              <a:rPr lang="en-US" sz="1100" dirty="0" smtClean="0"/>
              <a:t> 2000; 174: 1339-1340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讨论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病例3: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r>
              <a:rPr lang="zh-CN" altLang="en-US" dirty="0" smtClean="0"/>
              <a:t>岁男性</a:t>
            </a:r>
            <a:endParaRPr lang="en-US" altLang="zh-CN" dirty="0" smtClean="0"/>
          </a:p>
          <a:p>
            <a:r>
              <a:rPr lang="zh-CN" altLang="en-US" dirty="0" smtClean="0"/>
              <a:t>因</a:t>
            </a:r>
            <a:r>
              <a:rPr lang="en-US" altLang="zh-CN" dirty="0" smtClean="0"/>
              <a:t>AECOPD</a:t>
            </a:r>
            <a:r>
              <a:rPr lang="zh-CN" altLang="en-US" dirty="0" smtClean="0"/>
              <a:t>导致呼吸性酸中毒收住</a:t>
            </a:r>
            <a:r>
              <a:rPr lang="en-US" altLang="zh-CN" dirty="0" smtClean="0"/>
              <a:t>ICU</a:t>
            </a:r>
          </a:p>
          <a:p>
            <a:r>
              <a:rPr lang="zh-CN" altLang="en-US" dirty="0" smtClean="0"/>
              <a:t>吸烟史</a:t>
            </a:r>
            <a:r>
              <a:rPr lang="en-US" altLang="zh-CN" dirty="0" smtClean="0"/>
              <a:t>120 pack-year</a:t>
            </a:r>
          </a:p>
          <a:p>
            <a:r>
              <a:rPr lang="zh-CN" altLang="en-US" dirty="0" smtClean="0"/>
              <a:t>既往史：肺功能检查提示严重阻塞性通气功能障碍</a:t>
            </a:r>
            <a:r>
              <a:rPr lang="en-US" altLang="zh-CN" dirty="0" smtClean="0"/>
              <a:t>(FEV1 34%)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752" y="63074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病例3: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治疗措施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支气管解痉药物吸入治疗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静脉茶碱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甲基强的松龙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抗生素</a:t>
            </a:r>
            <a:endParaRPr lang="en-US" dirty="0" smtClean="0"/>
          </a:p>
          <a:p>
            <a:r>
              <a:rPr lang="en-US" dirty="0" smtClean="0"/>
              <a:t>24</a:t>
            </a:r>
            <a:r>
              <a:rPr lang="zh-CN" altLang="en-US" dirty="0" smtClean="0"/>
              <a:t>小时后</a:t>
            </a:r>
            <a:r>
              <a:rPr lang="en-US" dirty="0" smtClean="0"/>
              <a:t>ABG：7.44/45/55</a:t>
            </a:r>
          </a:p>
          <a:p>
            <a:r>
              <a:rPr lang="en-US" dirty="0" err="1" smtClean="0"/>
              <a:t>转入普通病房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63074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病例3: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2天后</a:t>
            </a:r>
            <a:r>
              <a:rPr lang="zh-CN" altLang="en-US" dirty="0" smtClean="0"/>
              <a:t>再次出现急性支气管痉挛及呼吸窘迫</a:t>
            </a:r>
            <a:endParaRPr lang="en-US" altLang="zh-CN" dirty="0" smtClean="0"/>
          </a:p>
          <a:p>
            <a:pPr lvl="1"/>
            <a:r>
              <a:rPr lang="en-US" dirty="0" smtClean="0"/>
              <a:t>ABG: 7.19/69/60</a:t>
            </a:r>
          </a:p>
          <a:p>
            <a:r>
              <a:rPr lang="en-US" dirty="0" err="1" smtClean="0"/>
              <a:t>气管插管+手法通气</a:t>
            </a:r>
            <a:endParaRPr lang="en-US" dirty="0" smtClean="0"/>
          </a:p>
          <a:p>
            <a:r>
              <a:rPr lang="zh-CN" altLang="en-US" dirty="0" smtClean="0"/>
              <a:t>血压下降</a:t>
            </a:r>
            <a:r>
              <a:rPr lang="en-US" altLang="zh-CN" dirty="0" smtClean="0"/>
              <a:t>(SBP 60 mmHg)</a:t>
            </a:r>
          </a:p>
          <a:p>
            <a:pPr lvl="1"/>
            <a:r>
              <a:rPr lang="zh-CN" altLang="en-US" dirty="0" smtClean="0"/>
              <a:t>大量输液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多巴胺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63074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病例3: </a:t>
            </a:r>
            <a:r>
              <a:rPr lang="en-US" dirty="0" err="1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ABG: 7.31/41/60</a:t>
            </a:r>
          </a:p>
          <a:p>
            <a:r>
              <a:rPr lang="en-US" dirty="0" smtClean="0"/>
              <a:t>窦性心律，电机械分离(EMD)</a:t>
            </a:r>
          </a:p>
          <a:p>
            <a:r>
              <a:rPr lang="en-US" dirty="0" err="1" smtClean="0"/>
              <a:t>开始心肺复苏</a:t>
            </a:r>
            <a:endParaRPr lang="en-US" dirty="0" smtClean="0"/>
          </a:p>
          <a:p>
            <a:r>
              <a:rPr lang="en-US" dirty="0" err="1" smtClean="0"/>
              <a:t>排除可逆因素</a:t>
            </a:r>
            <a:endParaRPr lang="en-US" dirty="0" smtClean="0"/>
          </a:p>
          <a:p>
            <a:pPr lvl="1"/>
            <a:r>
              <a:rPr lang="zh-CN" altLang="en-US" dirty="0" smtClean="0"/>
              <a:t>肺动脉栓塞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张力性气胸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心包填塞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低血容量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63201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3: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复苏持续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分钟后停止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始终未恢复脉搏</a:t>
            </a:r>
            <a:endParaRPr lang="en-US" dirty="0" smtClean="0"/>
          </a:p>
          <a:p>
            <a:r>
              <a:rPr lang="zh-CN" altLang="en-US" dirty="0" smtClean="0"/>
              <a:t>复苏终止后</a:t>
            </a:r>
            <a:r>
              <a:rPr lang="en-US" altLang="zh-CN" dirty="0" smtClean="0"/>
              <a:t>15</a:t>
            </a:r>
            <a:r>
              <a:rPr lang="zh-CN" altLang="en-US" dirty="0" smtClean="0"/>
              <a:t>分钟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自主呼吸出现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窦性心律</a:t>
            </a:r>
            <a:endParaRPr lang="en-US" altLang="zh-CN" dirty="0" smtClean="0"/>
          </a:p>
          <a:p>
            <a:pPr lvl="1"/>
            <a:r>
              <a:rPr lang="en-US" dirty="0" smtClean="0"/>
              <a:t>SBP 60 mmHg</a:t>
            </a:r>
          </a:p>
          <a:p>
            <a:r>
              <a:rPr lang="en-US" dirty="0" smtClean="0"/>
              <a:t>转入ICU</a:t>
            </a:r>
            <a:r>
              <a:rPr lang="zh-CN" altLang="en-US" dirty="0" smtClean="0"/>
              <a:t>后</a:t>
            </a:r>
            <a:r>
              <a:rPr lang="en-US" altLang="zh-CN" dirty="0" smtClean="0"/>
              <a:t>1</a:t>
            </a:r>
            <a:r>
              <a:rPr lang="zh-CN" altLang="en-US" dirty="0" smtClean="0"/>
              <a:t>小时因顽固性低血压死亡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63074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dirty="0" smtClean="0"/>
              <a:t>3: </a:t>
            </a:r>
            <a:r>
              <a:rPr lang="zh-CN" altLang="en-US" dirty="0" smtClean="0"/>
              <a:t>摘要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尸检结果</a:t>
            </a:r>
            <a:endParaRPr lang="en-US" dirty="0" smtClean="0"/>
          </a:p>
          <a:p>
            <a:r>
              <a:rPr lang="zh-CN" altLang="en-US" dirty="0" smtClean="0"/>
              <a:t>双侧肺大泡，肺气肿</a:t>
            </a:r>
            <a:endParaRPr lang="en-US" altLang="zh-CN" dirty="0" smtClean="0"/>
          </a:p>
          <a:p>
            <a:r>
              <a:rPr lang="zh-CN" altLang="en-US" dirty="0" smtClean="0"/>
              <a:t>右侧吸入性肺炎</a:t>
            </a:r>
            <a:endParaRPr lang="en-US" altLang="zh-CN" dirty="0" smtClean="0"/>
          </a:p>
          <a:p>
            <a:r>
              <a:rPr lang="zh-CN" altLang="en-US" dirty="0" smtClean="0"/>
              <a:t>气管插管位于隆突上方</a:t>
            </a:r>
            <a:endParaRPr lang="en-US" altLang="zh-CN" dirty="0" smtClean="0"/>
          </a:p>
          <a:p>
            <a:r>
              <a:rPr lang="zh-CN" altLang="en-US" dirty="0" smtClean="0"/>
              <a:t>无心包积液、肺动脉栓塞或气胸表现</a:t>
            </a:r>
            <a:endParaRPr lang="en-US" altLang="zh-CN" dirty="0" smtClean="0"/>
          </a:p>
          <a:p>
            <a:r>
              <a:rPr lang="zh-CN" altLang="en-US" dirty="0" smtClean="0"/>
              <a:t>无心肌梗塞表现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63074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04800" y="2438400"/>
            <a:ext cx="4037140" cy="38551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zh-CN" altLang="en-US" b="1">
              <a:solidFill>
                <a:schemeClr val="bg1"/>
              </a:solidFill>
              <a:latin typeface="Century Gothic" charset="0"/>
              <a:ea typeface="宋体" charset="-122"/>
              <a:cs typeface="宋体" charset="-122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ABG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>
                <a:latin typeface="宋体"/>
                <a:ea typeface="宋体"/>
                <a:cs typeface="宋体"/>
              </a:rPr>
              <a:t>其他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noFill/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 smtClean="0"/>
              <a:t>FiO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0.6</a:t>
            </a:r>
          </a:p>
          <a:p>
            <a:pPr>
              <a:buNone/>
            </a:pPr>
            <a:r>
              <a:rPr lang="en-US" sz="2400" dirty="0" smtClean="0"/>
              <a:t>pH		7.398</a:t>
            </a:r>
          </a:p>
          <a:p>
            <a:pPr>
              <a:buNone/>
            </a:pPr>
            <a:r>
              <a:rPr lang="en-US" sz="2400" dirty="0" smtClean="0"/>
              <a:t>PaCO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61.7 mmHg</a:t>
            </a:r>
          </a:p>
          <a:p>
            <a:pPr>
              <a:buNone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163 mmHg</a:t>
            </a:r>
          </a:p>
          <a:p>
            <a:pPr>
              <a:buNone/>
            </a:pP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	37.3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BE		12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SaO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99.9%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APACHE II 21</a:t>
            </a:r>
          </a:p>
          <a:p>
            <a:r>
              <a:rPr lang="en-US" dirty="0" smtClean="0"/>
              <a:t>预期病死率35.6%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病例</a:t>
            </a:r>
            <a:r>
              <a:rPr lang="en-US" altLang="zh-CN" dirty="0" smtClean="0"/>
              <a:t>1: </a:t>
            </a:r>
            <a:r>
              <a:rPr lang="zh-CN" altLang="en-US" dirty="0" smtClean="0"/>
              <a:t>摘要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6307435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Rogers PL, </a:t>
            </a:r>
            <a:r>
              <a:rPr lang="en-US" sz="1200" dirty="0" err="1" smtClean="0"/>
              <a:t>Schlichtig</a:t>
            </a:r>
            <a:r>
              <a:rPr lang="en-US" sz="1200" dirty="0" smtClean="0"/>
              <a:t> R, </a:t>
            </a:r>
            <a:r>
              <a:rPr lang="en-US" sz="1200" dirty="0" err="1" smtClean="0"/>
              <a:t>Miro</a:t>
            </a:r>
            <a:r>
              <a:rPr lang="en-US" sz="1200" dirty="0" smtClean="0"/>
              <a:t> A,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M. Auto-PEEP during CPR: an “occult” cause of electromechanical dissociation? Chest 1991; 99: 492–493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认识到</a:t>
            </a:r>
            <a:r>
              <a:rPr lang="en-US" altLang="zh-CN" dirty="0" smtClean="0"/>
              <a:t>COPD</a:t>
            </a:r>
            <a:r>
              <a:rPr lang="zh-CN" altLang="en-US" dirty="0" smtClean="0"/>
              <a:t>患者在气管插管及机械通气后可能出现因过度充盈导致的低血压</a:t>
            </a:r>
            <a:endParaRPr lang="en-US" altLang="zh-CN" dirty="0" smtClean="0"/>
          </a:p>
          <a:p>
            <a:r>
              <a:rPr lang="zh-CN" altLang="en-US" dirty="0" smtClean="0"/>
              <a:t>并进行相应的准备</a:t>
            </a:r>
            <a:endParaRPr lang="en-US" altLang="zh-CN" dirty="0" smtClean="0"/>
          </a:p>
          <a:p>
            <a:r>
              <a:rPr lang="zh-CN" altLang="en-US" dirty="0" smtClean="0"/>
              <a:t>对于这类患者的治疗非常关键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>
                <a:latin typeface="宋体"/>
                <a:ea typeface="宋体"/>
                <a:cs typeface="宋体"/>
              </a:rPr>
              <a:t>呼吸机设置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一般情况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PRVC</a:t>
            </a:r>
          </a:p>
          <a:p>
            <a:r>
              <a:rPr lang="en-US" dirty="0" err="1" smtClean="0"/>
              <a:t>Vt</a:t>
            </a:r>
            <a:r>
              <a:rPr lang="en-US" dirty="0" smtClean="0"/>
              <a:t>		500 </a:t>
            </a:r>
            <a:r>
              <a:rPr lang="en-US" dirty="0" err="1" smtClean="0"/>
              <a:t>mL</a:t>
            </a:r>
            <a:endParaRPr lang="en-US" dirty="0" smtClean="0"/>
          </a:p>
          <a:p>
            <a:r>
              <a:rPr lang="en-US" dirty="0" err="1" smtClean="0"/>
              <a:t>Tinsp</a:t>
            </a:r>
            <a:r>
              <a:rPr lang="en-US" dirty="0" smtClean="0"/>
              <a:t>	0.8 sec</a:t>
            </a:r>
          </a:p>
          <a:p>
            <a:r>
              <a:rPr lang="en-US" dirty="0" err="1" smtClean="0"/>
              <a:t>f</a:t>
            </a:r>
            <a:r>
              <a:rPr lang="en-US" dirty="0" smtClean="0"/>
              <a:t>		12 </a:t>
            </a:r>
            <a:r>
              <a:rPr lang="en-US" dirty="0" err="1" smtClean="0"/>
              <a:t>bpm</a:t>
            </a:r>
            <a:endParaRPr lang="en-US" dirty="0" smtClean="0"/>
          </a:p>
          <a:p>
            <a:r>
              <a:rPr lang="en-US" dirty="0" smtClean="0"/>
              <a:t>PEEP	12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0.4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BP 156/64 mmHg</a:t>
            </a:r>
          </a:p>
          <a:p>
            <a:pPr lvl="1"/>
            <a:r>
              <a:rPr lang="en-US" dirty="0" smtClean="0"/>
              <a:t>@ NP 40 </a:t>
            </a:r>
            <a:r>
              <a:rPr lang="en-US" dirty="0" err="1" smtClean="0"/>
              <a:t>μg</a:t>
            </a:r>
            <a:r>
              <a:rPr lang="en-US" dirty="0" smtClean="0"/>
              <a:t>/min</a:t>
            </a:r>
          </a:p>
          <a:p>
            <a:r>
              <a:rPr lang="en-US" dirty="0" smtClean="0"/>
              <a:t>UO 90 – 200 </a:t>
            </a:r>
            <a:r>
              <a:rPr lang="en-US" dirty="0" err="1" smtClean="0"/>
              <a:t>mL</a:t>
            </a:r>
            <a:r>
              <a:rPr lang="en-US" dirty="0" smtClean="0"/>
              <a:t>/hr</a:t>
            </a:r>
          </a:p>
          <a:p>
            <a:pPr lvl="1"/>
            <a:r>
              <a:rPr lang="en-US" dirty="0" smtClean="0"/>
              <a:t>@ </a:t>
            </a:r>
            <a:r>
              <a:rPr lang="en-US" dirty="0" err="1" smtClean="0"/>
              <a:t>Lasix</a:t>
            </a:r>
            <a:r>
              <a:rPr lang="en-US" smtClean="0"/>
              <a:t> 10 </a:t>
            </a:r>
            <a:r>
              <a:rPr lang="en-US" dirty="0" smtClean="0"/>
              <a:t>mg/hr iv</a:t>
            </a:r>
          </a:p>
          <a:p>
            <a:r>
              <a:rPr lang="en-US" dirty="0" smtClean="0"/>
              <a:t>PIP 29 cmH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04800" y="2438400"/>
            <a:ext cx="4037140" cy="38551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zh-CN" altLang="en-US" b="1">
              <a:solidFill>
                <a:schemeClr val="bg1"/>
              </a:solidFill>
              <a:latin typeface="Century Gothic" charset="0"/>
              <a:ea typeface="宋体" charset="-122"/>
              <a:cs typeface="宋体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ABG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治疗措施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 smtClean="0"/>
              <a:t>pH		7.422</a:t>
            </a:r>
          </a:p>
          <a:p>
            <a:pPr>
              <a:buNone/>
            </a:pPr>
            <a:r>
              <a:rPr lang="en-US" sz="2400" dirty="0" smtClean="0"/>
              <a:t>PaCO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59.2 mmHg</a:t>
            </a:r>
          </a:p>
          <a:p>
            <a:pPr>
              <a:buNone/>
            </a:pPr>
            <a:r>
              <a:rPr lang="en-US" sz="2400" dirty="0" smtClean="0"/>
              <a:t>PaO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58.9 mmHg</a:t>
            </a:r>
          </a:p>
          <a:p>
            <a:pPr>
              <a:buNone/>
            </a:pPr>
            <a:r>
              <a:rPr lang="en-US" sz="2400" dirty="0" smtClean="0"/>
              <a:t>SaO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	91.9%</a:t>
            </a:r>
          </a:p>
          <a:p>
            <a:pPr>
              <a:buNone/>
            </a:pP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	37.9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BE		11.9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</a:p>
          <a:p>
            <a:pPr>
              <a:buNone/>
            </a:pPr>
            <a:r>
              <a:rPr lang="en-US" sz="2400" dirty="0" smtClean="0"/>
              <a:t>LA		2.2 </a:t>
            </a:r>
            <a:r>
              <a:rPr lang="en-US" sz="2400" dirty="0" err="1" smtClean="0"/>
              <a:t>mmol</a:t>
            </a:r>
            <a:r>
              <a:rPr lang="en-US" sz="2400" dirty="0" smtClean="0"/>
              <a:t>/L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考虑</a:t>
            </a:r>
            <a:endParaRPr lang="en-US" dirty="0" smtClean="0"/>
          </a:p>
          <a:p>
            <a:pPr lvl="1"/>
            <a:r>
              <a:rPr lang="en-US" dirty="0" err="1" smtClean="0"/>
              <a:t>低氧血症</a:t>
            </a:r>
            <a:endParaRPr lang="en-US" dirty="0" smtClean="0"/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潴留</a:t>
            </a:r>
          </a:p>
          <a:p>
            <a:pPr lvl="1"/>
            <a:r>
              <a:rPr lang="en-US" dirty="0" err="1" smtClean="0"/>
              <a:t>乳酸轻度升高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调整呼吸机参数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dirty="0" smtClean="0"/>
              <a:t>		12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20 </a:t>
            </a:r>
            <a:r>
              <a:rPr lang="en-US" dirty="0" err="1" smtClean="0"/>
              <a:t>bpm</a:t>
            </a:r>
            <a:endParaRPr lang="en-US" dirty="0" smtClean="0"/>
          </a:p>
          <a:p>
            <a:pPr lvl="1"/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	0.4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0.6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7" cy="319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91"/>
                <a:gridCol w="1214891"/>
                <a:gridCol w="1214891"/>
                <a:gridCol w="1214891"/>
                <a:gridCol w="1214891"/>
                <a:gridCol w="1214891"/>
                <a:gridCol w="1214891"/>
              </a:tblGrid>
              <a:tr h="963757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+mn-lt"/>
                          <a:ea typeface="宋体"/>
                          <a:cs typeface="宋体"/>
                        </a:rPr>
                        <a:t>时间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HR</a:t>
                      </a:r>
                    </a:p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(</a:t>
                      </a:r>
                      <a:r>
                        <a:rPr lang="en-US" b="0" dirty="0" err="1" smtClean="0">
                          <a:latin typeface="+mn-lt"/>
                          <a:ea typeface="宋体"/>
                          <a:cs typeface="宋体"/>
                        </a:rPr>
                        <a:t>bpm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)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BP (mmHg)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NP</a:t>
                      </a:r>
                    </a:p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(</a:t>
                      </a:r>
                      <a:r>
                        <a:rPr lang="en-US" b="0" dirty="0" err="1" smtClean="0">
                          <a:latin typeface="+mn-lt"/>
                          <a:ea typeface="宋体"/>
                          <a:cs typeface="宋体"/>
                        </a:rPr>
                        <a:t>μg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/min)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SpO</a:t>
                      </a:r>
                      <a:r>
                        <a:rPr lang="en-US" b="0" baseline="-25000" dirty="0" smtClean="0">
                          <a:latin typeface="+mn-lt"/>
                          <a:ea typeface="宋体"/>
                          <a:cs typeface="宋体"/>
                        </a:rPr>
                        <a:t>2</a:t>
                      </a:r>
                    </a:p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(%)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  <a:ea typeface="宋体"/>
                          <a:cs typeface="宋体"/>
                        </a:rPr>
                        <a:t>f</a:t>
                      </a:r>
                      <a:endParaRPr lang="en-US" b="0" dirty="0" smtClean="0">
                        <a:latin typeface="+mn-lt"/>
                        <a:ea typeface="宋体"/>
                        <a:cs typeface="宋体"/>
                      </a:endParaRPr>
                    </a:p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(</a:t>
                      </a:r>
                      <a:r>
                        <a:rPr lang="en-US" b="0" dirty="0" err="1" smtClean="0">
                          <a:latin typeface="+mn-lt"/>
                          <a:ea typeface="宋体"/>
                          <a:cs typeface="宋体"/>
                        </a:rPr>
                        <a:t>bpm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)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PIP</a:t>
                      </a:r>
                    </a:p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(cmH</a:t>
                      </a:r>
                      <a:r>
                        <a:rPr lang="en-US" b="0" baseline="-25000" dirty="0" smtClean="0">
                          <a:latin typeface="+mn-lt"/>
                          <a:ea typeface="宋体"/>
                          <a:cs typeface="宋体"/>
                        </a:rPr>
                        <a:t>2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O)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</a:tr>
              <a:tr h="558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0510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110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156/64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40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94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12</a:t>
                      </a:r>
                      <a:r>
                        <a:rPr lang="en-US" b="0" dirty="0" smtClean="0">
                          <a:latin typeface="Wingdings"/>
                          <a:ea typeface="Wingdings"/>
                          <a:cs typeface="Wingdings"/>
                        </a:rPr>
                        <a:t>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29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</a:tr>
              <a:tr h="558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0525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112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132/61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40</a:t>
                      </a:r>
                      <a:r>
                        <a:rPr lang="en-US" b="0" dirty="0" smtClean="0">
                          <a:latin typeface="Wingdings"/>
                          <a:ea typeface="Wingdings"/>
                          <a:cs typeface="Wingdings"/>
                        </a:rPr>
                        <a:t>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97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</a:tr>
              <a:tr h="558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0538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107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105/47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r>
                        <a:rPr lang="en-US" b="0" dirty="0" smtClean="0">
                          <a:latin typeface="Wingdings"/>
                          <a:ea typeface="Wingdings"/>
                          <a:cs typeface="Wingdings"/>
                        </a:rPr>
                        <a:t></a:t>
                      </a:r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100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37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</a:tr>
              <a:tr h="558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0600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110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113/50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100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20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宋体"/>
                          <a:cs typeface="宋体"/>
                        </a:rPr>
                        <a:t>34</a:t>
                      </a:r>
                      <a:endParaRPr lang="en-US" b="0" dirty="0">
                        <a:latin typeface="+mn-lt"/>
                        <a:ea typeface="宋体"/>
                        <a:cs typeface="宋体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目前情况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>
                <a:latin typeface="宋体"/>
                <a:ea typeface="宋体"/>
                <a:cs typeface="宋体"/>
              </a:rPr>
              <a:t>主要问题</a:t>
            </a:r>
            <a:endParaRPr lang="en-US" dirty="0">
              <a:latin typeface="宋体"/>
              <a:ea typeface="宋体"/>
              <a:cs typeface="宋体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CN" altLang="en-US" dirty="0" smtClean="0"/>
              <a:t>血压进行性降低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使用降压药物</a:t>
            </a:r>
            <a:r>
              <a:rPr lang="zh-CN" alt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zh-CN" altLang="en-US" dirty="0" smtClean="0"/>
              <a:t>停用</a:t>
            </a:r>
            <a:endParaRPr lang="en-US" dirty="0" smtClean="0"/>
          </a:p>
          <a:p>
            <a:r>
              <a:rPr lang="zh-CN" altLang="en-US" dirty="0" smtClean="0"/>
              <a:t>呼吸持续性恶化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气道压力持续升高</a:t>
            </a:r>
            <a:endParaRPr lang="en-US" altLang="zh-CN" dirty="0" smtClean="0"/>
          </a:p>
          <a:p>
            <a:r>
              <a:rPr lang="zh-CN" altLang="en-US" dirty="0" smtClean="0"/>
              <a:t>组织灌注趋于恶化</a:t>
            </a:r>
            <a:endParaRPr lang="en-US" dirty="0" smtClean="0"/>
          </a:p>
          <a:p>
            <a:pPr lvl="1"/>
            <a:r>
              <a:rPr lang="en-US" dirty="0" smtClean="0"/>
              <a:t>UO 35 </a:t>
            </a:r>
            <a:r>
              <a:rPr lang="en-US" dirty="0" err="1" smtClean="0"/>
              <a:t>mL</a:t>
            </a:r>
            <a:r>
              <a:rPr lang="en-US" dirty="0" smtClean="0"/>
              <a:t>/hr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病例1: </a:t>
            </a:r>
            <a:r>
              <a:rPr lang="en-US" dirty="0" err="1" smtClean="0"/>
              <a:t>摘要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0176" b="-1017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785</TotalTime>
  <Words>2690</Words>
  <Application>Microsoft Macintosh PowerPoint</Application>
  <PresentationFormat>On-screen Show (4:3)</PresentationFormat>
  <Paragraphs>558</Paragraphs>
  <Slides>50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Civic</vt:lpstr>
      <vt:lpstr>机械通气病例讨论</vt:lpstr>
      <vt:lpstr>病例1: 摘要</vt:lpstr>
      <vt:lpstr>病例1: 摘要</vt:lpstr>
      <vt:lpstr>病例1: 摘要</vt:lpstr>
      <vt:lpstr>病例1: 摘要</vt:lpstr>
      <vt:lpstr>病例1: 摘要</vt:lpstr>
      <vt:lpstr>病例1: 摘要</vt:lpstr>
      <vt:lpstr>病例1: 摘要</vt:lpstr>
      <vt:lpstr>病例1: 摘要</vt:lpstr>
      <vt:lpstr>病例1: 摘要</vt:lpstr>
      <vt:lpstr>病例1: 摘要</vt:lpstr>
      <vt:lpstr>病例1: 摘要</vt:lpstr>
      <vt:lpstr>总结</vt:lpstr>
      <vt:lpstr>内源性呼气末正压 auto-PEEP</vt:lpstr>
      <vt:lpstr>内源性PEEP (auto-PEEP)</vt:lpstr>
      <vt:lpstr>内源性PEEP (auto-PEEP)</vt:lpstr>
      <vt:lpstr>导致动态过度充盈(DPH)的原因</vt:lpstr>
      <vt:lpstr>动态过度充盈, 气体陷闭和auto-PEEP</vt:lpstr>
      <vt:lpstr>DPH及auto-PEEP对COPD患者的影响</vt:lpstr>
      <vt:lpstr>DPH及auto-PEEP对COPD患者的影响</vt:lpstr>
      <vt:lpstr>如何判断存在auto-PEEP</vt:lpstr>
      <vt:lpstr>如何测定auto-PEEP</vt:lpstr>
      <vt:lpstr>如何测定auto-PEEP: 呼气末阻断</vt:lpstr>
      <vt:lpstr>如何测定气体陷闭容积</vt:lpstr>
      <vt:lpstr>如何消除DPH的影响</vt:lpstr>
      <vt:lpstr>减少DPH</vt:lpstr>
      <vt:lpstr>病例1: 讨论</vt:lpstr>
      <vt:lpstr>病例1: 讨论</vt:lpstr>
      <vt:lpstr>总结</vt:lpstr>
      <vt:lpstr>病例2: 摘要</vt:lpstr>
      <vt:lpstr>病例2: 摘要</vt:lpstr>
      <vt:lpstr>病例2: 摘要</vt:lpstr>
      <vt:lpstr>Slide 33</vt:lpstr>
      <vt:lpstr>Slide 34</vt:lpstr>
      <vt:lpstr>病例2: 摘要</vt:lpstr>
      <vt:lpstr>Slide 36</vt:lpstr>
      <vt:lpstr>病例2: 摘要</vt:lpstr>
      <vt:lpstr>病例2: 摘要</vt:lpstr>
      <vt:lpstr>病例2: 摘要</vt:lpstr>
      <vt:lpstr>病例2: 摘要</vt:lpstr>
      <vt:lpstr>病例2: 摘要</vt:lpstr>
      <vt:lpstr>病例2: 摘要</vt:lpstr>
      <vt:lpstr>讨论</vt:lpstr>
      <vt:lpstr>病例3: 摘要</vt:lpstr>
      <vt:lpstr>病例3: 摘要</vt:lpstr>
      <vt:lpstr>病例3: 摘要</vt:lpstr>
      <vt:lpstr>病例3: 摘要</vt:lpstr>
      <vt:lpstr>病例3: 摘要</vt:lpstr>
      <vt:lpstr>病例3: 摘要</vt:lpstr>
      <vt:lpstr>总结</vt:lpstr>
    </vt:vector>
  </TitlesOfParts>
  <Company>PUMCH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内源性呼气末正压 auto-PEEP</dc:title>
  <dc:creator>Du Bin</dc:creator>
  <cp:lastModifiedBy>Du Bin</cp:lastModifiedBy>
  <cp:revision>159</cp:revision>
  <dcterms:created xsi:type="dcterms:W3CDTF">2009-05-21T10:07:49Z</dcterms:created>
  <dcterms:modified xsi:type="dcterms:W3CDTF">2009-05-21T10:08:09Z</dcterms:modified>
</cp:coreProperties>
</file>