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256" r:id="rId2"/>
    <p:sldId id="257" r:id="rId3"/>
    <p:sldId id="316" r:id="rId4"/>
    <p:sldId id="317" r:id="rId5"/>
    <p:sldId id="351" r:id="rId6"/>
    <p:sldId id="352" r:id="rId7"/>
    <p:sldId id="318" r:id="rId8"/>
    <p:sldId id="319" r:id="rId9"/>
    <p:sldId id="320" r:id="rId10"/>
    <p:sldId id="373" r:id="rId11"/>
    <p:sldId id="309" r:id="rId12"/>
    <p:sldId id="321" r:id="rId13"/>
    <p:sldId id="334" r:id="rId14"/>
    <p:sldId id="261" r:id="rId15"/>
    <p:sldId id="262" r:id="rId16"/>
    <p:sldId id="265" r:id="rId17"/>
    <p:sldId id="266" r:id="rId18"/>
    <p:sldId id="267" r:id="rId19"/>
    <p:sldId id="264" r:id="rId20"/>
    <p:sldId id="268" r:id="rId21"/>
    <p:sldId id="269" r:id="rId22"/>
    <p:sldId id="336" r:id="rId23"/>
    <p:sldId id="322" r:id="rId24"/>
    <p:sldId id="323" r:id="rId25"/>
    <p:sldId id="324" r:id="rId26"/>
    <p:sldId id="335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71" r:id="rId36"/>
    <p:sldId id="333" r:id="rId37"/>
    <p:sldId id="356" r:id="rId38"/>
    <p:sldId id="357" r:id="rId39"/>
    <p:sldId id="358" r:id="rId40"/>
    <p:sldId id="363" r:id="rId41"/>
    <p:sldId id="359" r:id="rId42"/>
    <p:sldId id="361" r:id="rId43"/>
    <p:sldId id="362" r:id="rId44"/>
    <p:sldId id="364" r:id="rId45"/>
    <p:sldId id="360" r:id="rId46"/>
    <p:sldId id="365" r:id="rId47"/>
    <p:sldId id="366" r:id="rId48"/>
    <p:sldId id="368" r:id="rId49"/>
    <p:sldId id="369" r:id="rId50"/>
    <p:sldId id="367" r:id="rId51"/>
    <p:sldId id="259" r:id="rId52"/>
    <p:sldId id="372" r:id="rId53"/>
    <p:sldId id="290" r:id="rId54"/>
    <p:sldId id="289" r:id="rId55"/>
    <p:sldId id="353" r:id="rId56"/>
    <p:sldId id="346" r:id="rId57"/>
    <p:sldId id="347" r:id="rId58"/>
    <p:sldId id="348" r:id="rId59"/>
    <p:sldId id="349" r:id="rId60"/>
    <p:sldId id="350" r:id="rId61"/>
    <p:sldId id="293" r:id="rId62"/>
    <p:sldId id="295" r:id="rId63"/>
    <p:sldId id="294" r:id="rId64"/>
    <p:sldId id="296" r:id="rId65"/>
    <p:sldId id="297" r:id="rId66"/>
    <p:sldId id="299" r:id="rId67"/>
    <p:sldId id="300" r:id="rId68"/>
    <p:sldId id="301" r:id="rId69"/>
    <p:sldId id="302" r:id="rId70"/>
    <p:sldId id="303" r:id="rId71"/>
    <p:sldId id="338" r:id="rId72"/>
    <p:sldId id="340" r:id="rId73"/>
    <p:sldId id="341" r:id="rId74"/>
    <p:sldId id="342" r:id="rId75"/>
    <p:sldId id="343" r:id="rId76"/>
    <p:sldId id="344" r:id="rId77"/>
    <p:sldId id="345" r:id="rId78"/>
    <p:sldId id="315" r:id="rId79"/>
    <p:sldId id="298" r:id="rId80"/>
    <p:sldId id="337" r:id="rId81"/>
    <p:sldId id="311" r:id="rId8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82" autoAdjust="0"/>
  </p:normalViewPr>
  <p:slideViewPr>
    <p:cSldViewPr snapToObjects="1">
      <p:cViewPr>
        <p:scale>
          <a:sx n="94" d="100"/>
          <a:sy n="94" d="100"/>
        </p:scale>
        <p:origin x="-46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notesMaster" Target="notesMasters/notesMaster1.xml"/><Relationship Id="rId84" Type="http://schemas.openxmlformats.org/officeDocument/2006/relationships/handoutMaster" Target="handoutMasters/handoutMaster1.xml"/><Relationship Id="rId85" Type="http://schemas.openxmlformats.org/officeDocument/2006/relationships/printerSettings" Target="printerSettings/printerSettings1.bin"/><Relationship Id="rId86" Type="http://schemas.openxmlformats.org/officeDocument/2006/relationships/presProps" Target="presProps.xml"/><Relationship Id="rId87" Type="http://schemas.openxmlformats.org/officeDocument/2006/relationships/viewProps" Target="viewProps.xml"/><Relationship Id="rId88" Type="http://schemas.openxmlformats.org/officeDocument/2006/relationships/theme" Target="theme/theme1.xml"/><Relationship Id="rId8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806955380577"/>
          <c:y val="0.0443353160421329"/>
          <c:w val="0.869108530183727"/>
          <c:h val="0.836062292157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50 lpm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Nose breating at rest</c:v>
                </c:pt>
                <c:pt idx="1">
                  <c:v>Mouth breathing at rest</c:v>
                </c:pt>
                <c:pt idx="2">
                  <c:v>Nose breating with exercise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0.568</c:v>
                </c:pt>
                <c:pt idx="1">
                  <c:v>0.535</c:v>
                </c:pt>
                <c:pt idx="2">
                  <c:v>0.408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 lpm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Nose breating at rest</c:v>
                </c:pt>
                <c:pt idx="1">
                  <c:v>Mouth breathing at rest</c:v>
                </c:pt>
                <c:pt idx="2">
                  <c:v>Nose breating with exercise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0.55</c:v>
                </c:pt>
                <c:pt idx="1">
                  <c:v>0.502</c:v>
                </c:pt>
                <c:pt idx="2">
                  <c:v>0.37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30 lpm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Nose breating at rest</c:v>
                </c:pt>
                <c:pt idx="1">
                  <c:v>Mouth breathing at rest</c:v>
                </c:pt>
                <c:pt idx="2">
                  <c:v>Nose breating with exercise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0.519</c:v>
                </c:pt>
                <c:pt idx="1">
                  <c:v>0.486</c:v>
                </c:pt>
                <c:pt idx="2">
                  <c:v>0.321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 lpm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Nose breating at rest</c:v>
                </c:pt>
                <c:pt idx="1">
                  <c:v>Mouth breathing at rest</c:v>
                </c:pt>
                <c:pt idx="2">
                  <c:v>Nose breating with exercise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0.465</c:v>
                </c:pt>
                <c:pt idx="1">
                  <c:v>0.416</c:v>
                </c:pt>
                <c:pt idx="2">
                  <c:v>0.313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10 lpm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Nose breating at rest</c:v>
                </c:pt>
                <c:pt idx="1">
                  <c:v>Mouth breathing at rest</c:v>
                </c:pt>
                <c:pt idx="2">
                  <c:v>Nose breating with exercise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0.369</c:v>
                </c:pt>
                <c:pt idx="1">
                  <c:v>0.342</c:v>
                </c:pt>
                <c:pt idx="2">
                  <c:v>0.263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5052600"/>
        <c:axId val="-2025461560"/>
      </c:barChart>
      <c:catAx>
        <c:axId val="-2095052600"/>
        <c:scaling>
          <c:orientation val="minMax"/>
        </c:scaling>
        <c:delete val="0"/>
        <c:axPos val="b"/>
        <c:majorTickMark val="out"/>
        <c:minorTickMark val="none"/>
        <c:tickLblPos val="nextTo"/>
        <c:crossAx val="-2025461560"/>
        <c:crosses val="autoZero"/>
        <c:auto val="1"/>
        <c:lblAlgn val="ctr"/>
        <c:lblOffset val="100"/>
        <c:noMultiLvlLbl val="0"/>
      </c:catAx>
      <c:valAx>
        <c:axId val="-20254615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FiO2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5052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248818897638"/>
          <c:y val="0.0387908606411497"/>
          <c:w val="0.27580813648294"/>
          <c:h val="0.189606057318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EFD9025-D0EF-A54F-A871-00AEED07FEDA}" type="datetime1">
              <a:rPr lang="en-US"/>
              <a:pPr/>
              <a:t>16/9/15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A5189E2-3BCB-1648-8F13-A1E6A29F6C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496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8DF88B7A-991F-E744-A93B-0A874D7B7BDF}" type="datetime1">
              <a:rPr lang="en-US"/>
              <a:pPr/>
              <a:t>16/9/15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C606B48-CA4F-3D4B-BD1B-A4807AE0EA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889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57200"/>
            <a:ext cx="75438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209800"/>
            <a:ext cx="6172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3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9046A221-DD8C-7446-8116-C8D33F472A21}" type="datetime1">
              <a:rPr lang="en-US"/>
              <a:pPr/>
              <a:t>16/9/15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356350"/>
            <a:ext cx="7620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Bin 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E3DEF87-09BF-7F4F-BD0E-D64AA4E7B8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2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D65A9292-0C3C-404E-AD7F-423716D908C5}" type="datetime1">
              <a:rPr lang="en-US"/>
              <a:pPr/>
              <a:t>16/9/15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356350"/>
            <a:ext cx="7620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Bin 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CFECEF75-BDFF-0745-AD7E-CA1D10C5C2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3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6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86660269-9347-F841-AF4C-C46F50BF1F11}" type="datetime1">
              <a:rPr lang="en-US"/>
              <a:pPr/>
              <a:t>16/9/15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E5ED2A8E-EE28-CB4E-A516-B4F7BDF6AD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3733" y="1676400"/>
            <a:ext cx="3657600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657600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6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535113"/>
            <a:ext cx="3657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535113"/>
            <a:ext cx="3657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5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6213FADE-D643-034C-9C79-E3CBD1A68634}" type="datetime1">
              <a:rPr lang="en-US"/>
              <a:pPr/>
              <a:t>16/9/15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356350"/>
            <a:ext cx="7620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Bin 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2AF559D4-F992-6142-A8A8-2D23BD6093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0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0B37E1A7-A807-EC4C-905E-EAEC219C8548}" type="datetime1">
              <a:rPr lang="en-US"/>
              <a:pPr/>
              <a:t>16/9/15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66800" y="6356350"/>
            <a:ext cx="7620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Bin 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3FEEDCA3-85F2-4848-8DF7-1E16BF9292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3A394E3F-1D66-7146-85D9-85F3A5FEDDF1}" type="datetime1">
              <a:rPr lang="en-US"/>
              <a:pPr/>
              <a:t>16/9/15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66800" y="6356350"/>
            <a:ext cx="7620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Bin 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1E518ACC-1147-344A-810F-B326F43D15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C4B4057-F2EA-904D-A68E-80127F9E3B6C}" type="datetime1">
              <a:rPr lang="en-US"/>
              <a:pPr/>
              <a:t>16/9/15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66800" y="6356350"/>
            <a:ext cx="7620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Bin 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1826A491-19EF-1148-97FB-0DFF2C8F9C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0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274638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6800" y="1600200"/>
            <a:ext cx="7620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-2375693" y="3505994"/>
            <a:ext cx="6427787" cy="317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5400000">
            <a:off x="-1073901" y="1720793"/>
            <a:ext cx="345903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 dirty="0" smtClean="0">
                <a:solidFill>
                  <a:srgbClr val="FAC090"/>
                </a:solidFill>
                <a:latin typeface="Calibri" charset="0"/>
              </a:rPr>
              <a:t>High Flow Oxygen Therapy</a:t>
            </a:r>
            <a:r>
              <a:rPr lang="en-US" sz="1800" dirty="0" smtClean="0">
                <a:solidFill>
                  <a:srgbClr val="FAC090"/>
                </a:solidFill>
                <a:latin typeface="Calibri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65000"/>
                  </a:schemeClr>
                </a:solidFill>
                <a:latin typeface="Calibri" charset="0"/>
              </a:rPr>
              <a:t>Ι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Calibri" charset="0"/>
              </a:rPr>
              <a:t> Bin Du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2" r:id="rId2"/>
    <p:sldLayoutId id="2147483826" r:id="rId3"/>
    <p:sldLayoutId id="2147483823" r:id="rId4"/>
    <p:sldLayoutId id="2147483824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宋体"/>
          <a:cs typeface="宋体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-109" charset="0"/>
          <a:ea typeface="宋体" pitchFamily="-109" charset="-122"/>
          <a:cs typeface="宋体" pitchFamily="-109" charset="-122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-109" charset="0"/>
          <a:ea typeface="宋体" pitchFamily="-109" charset="-122"/>
          <a:cs typeface="宋体" pitchFamily="-109" charset="-122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-109" charset="0"/>
          <a:ea typeface="宋体" pitchFamily="-109" charset="-122"/>
          <a:cs typeface="宋体" pitchFamily="-109" charset="-122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-109" charset="0"/>
          <a:ea typeface="宋体" pitchFamily="-109" charset="-122"/>
          <a:cs typeface="宋体" pitchFamily="-109" charset="-122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9" charset="0"/>
          <a:ea typeface="宋体" pitchFamily="-109" charset="-122"/>
          <a:cs typeface="宋体" pitchFamily="-109" charset="-122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9" charset="0"/>
          <a:ea typeface="宋体" pitchFamily="-109" charset="-122"/>
          <a:cs typeface="宋体" pitchFamily="-109" charset="-122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9" charset="0"/>
          <a:ea typeface="宋体" pitchFamily="-109" charset="-122"/>
          <a:cs typeface="宋体" pitchFamily="-109" charset="-122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9" charset="0"/>
          <a:ea typeface="宋体" pitchFamily="-109" charset="-122"/>
          <a:cs typeface="宋体" pitchFamily="-109" charset="-122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宋体"/>
          <a:cs typeface="宋体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宋体"/>
          <a:cs typeface="宋体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宋体"/>
          <a:cs typeface="宋体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宋体"/>
          <a:cs typeface="宋体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宋体"/>
          <a:cs typeface="宋体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9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1219200" y="1724000"/>
            <a:ext cx="7543800" cy="1470025"/>
          </a:xfrm>
        </p:spPr>
        <p:txBody>
          <a:bodyPr/>
          <a:lstStyle/>
          <a:p>
            <a:pPr eaLnBrk="1" hangingPunct="1"/>
            <a:r>
              <a:rPr lang="en-US" b="1" dirty="0" smtClean="0">
                <a:effectLst>
                  <a:reflection stA="50000" endPos="75000" dist="12700" dir="5400000" sy="-100000" algn="bl" rotWithShape="0"/>
                </a:effectLst>
                <a:latin typeface="Calibri" charset="0"/>
                <a:ea typeface="宋体" charset="0"/>
                <a:cs typeface="宋体" charset="0"/>
              </a:rPr>
              <a:t>High Flow Oxygen Therapy</a:t>
            </a:r>
            <a:endParaRPr lang="en-US" b="1" dirty="0">
              <a:effectLst>
                <a:reflection stA="50000" endPos="75000" dist="12700" dir="5400000" sy="-100000" algn="bl" rotWithShape="0"/>
              </a:effectLst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077072"/>
            <a:ext cx="6172200" cy="11521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>
                <a:solidFill>
                  <a:srgbClr val="E46C0A"/>
                </a:solidFill>
                <a:latin typeface="Calibri" charset="0"/>
                <a:ea typeface="宋体" charset="0"/>
                <a:cs typeface="宋体" charset="0"/>
              </a:rPr>
              <a:t>Bin Du, MD</a:t>
            </a:r>
          </a:p>
          <a:p>
            <a:pPr eaLnBrk="1" hangingPunct="1"/>
            <a:r>
              <a:rPr lang="en-US" sz="2000" dirty="0" smtClean="0">
                <a:solidFill>
                  <a:srgbClr val="E46C0A"/>
                </a:solidFill>
                <a:latin typeface="Calibri" charset="0"/>
                <a:ea typeface="宋体" charset="0"/>
                <a:cs typeface="宋体" charset="0"/>
              </a:rPr>
              <a:t>Medical Intensive Care Unit</a:t>
            </a:r>
          </a:p>
          <a:p>
            <a:pPr eaLnBrk="1" hangingPunct="1"/>
            <a:r>
              <a:rPr lang="en-US" sz="2000" dirty="0" smtClean="0">
                <a:solidFill>
                  <a:srgbClr val="E46C0A"/>
                </a:solidFill>
                <a:latin typeface="Calibri" charset="0"/>
                <a:ea typeface="宋体" charset="0"/>
                <a:cs typeface="宋体" charset="0"/>
              </a:rPr>
              <a:t>Peking Union Medical College Hospital</a:t>
            </a:r>
            <a:endParaRPr lang="en-US" sz="2000" dirty="0">
              <a:solidFill>
                <a:srgbClr val="E46C0A"/>
              </a:solidFill>
              <a:latin typeface="Calibri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 of Inadequate Humidification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7625" r="-7625"/>
          <a:stretch>
            <a:fillRect/>
          </a:stretch>
        </p:blipFill>
        <p:spPr>
          <a:xfrm>
            <a:off x="1763688" y="1676400"/>
            <a:ext cx="1904091" cy="44497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1085" r="-1085"/>
          <a:stretch>
            <a:fillRect/>
          </a:stretch>
        </p:blipFill>
        <p:spPr>
          <a:xfrm>
            <a:off x="4355976" y="1676400"/>
            <a:ext cx="3657600" cy="4449763"/>
          </a:xfrm>
        </p:spPr>
      </p:pic>
    </p:spTree>
    <p:extLst>
      <p:ext uri="{BB962C8B-B14F-4D97-AF65-F5344CB8AC3E}">
        <p14:creationId xmlns:p14="http://schemas.microsoft.com/office/powerpoint/2010/main" val="1274459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High-Flow Nasal Cannula Setup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1116" r="-1111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066800" y="6152604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Nishimura M. High-flow nasal cannula oxygen therapy in adults. J Intensive Care 2015; 3: 15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7750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High-Flow Nasal Cannula (HFNC)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 mechanisms of clinical benefit</a:t>
            </a:r>
          </a:p>
          <a:p>
            <a:pPr lvl="1"/>
            <a:r>
              <a:rPr lang="en-US" dirty="0" smtClean="0"/>
              <a:t>Favorable effects of heated and humidified gas</a:t>
            </a:r>
          </a:p>
          <a:p>
            <a:pPr lvl="1"/>
            <a:r>
              <a:rPr lang="en-US" dirty="0" smtClean="0"/>
              <a:t>High flow rate minimizes entrainment of room air</a:t>
            </a:r>
          </a:p>
          <a:p>
            <a:pPr lvl="1"/>
            <a:r>
              <a:rPr lang="en-US" dirty="0" smtClean="0"/>
              <a:t>Increase in </a:t>
            </a:r>
            <a:r>
              <a:rPr lang="en-US" dirty="0" err="1" smtClean="0"/>
              <a:t>ventilatory</a:t>
            </a:r>
            <a:r>
              <a:rPr lang="en-US" dirty="0" smtClean="0"/>
              <a:t> efficiency</a:t>
            </a:r>
            <a:endParaRPr lang="en-US" dirty="0"/>
          </a:p>
          <a:p>
            <a:r>
              <a:rPr lang="en-US" dirty="0" smtClean="0"/>
              <a:t>Potential clinical applications</a:t>
            </a:r>
          </a:p>
          <a:p>
            <a:pPr lvl="1"/>
            <a:r>
              <a:rPr lang="en-US" dirty="0" smtClean="0"/>
              <a:t>Hypoxemic respiratory failure</a:t>
            </a:r>
          </a:p>
          <a:p>
            <a:pPr lvl="1"/>
            <a:r>
              <a:rPr lang="en-US" dirty="0" smtClean="0"/>
              <a:t>Acute cardiogenic pulmonary edema</a:t>
            </a:r>
          </a:p>
          <a:p>
            <a:pPr lvl="1"/>
            <a:r>
              <a:rPr lang="en-US" dirty="0" smtClean="0"/>
              <a:t>Postoperative patients</a:t>
            </a:r>
          </a:p>
          <a:p>
            <a:pPr lvl="1"/>
            <a:r>
              <a:rPr lang="en-US" dirty="0" err="1" smtClean="0"/>
              <a:t>Postextubation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1097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Mechanisms of Clinical Benefit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Favorable effects of heated and humidified gas</a:t>
            </a:r>
          </a:p>
          <a:p>
            <a:pPr lvl="1"/>
            <a:r>
              <a:rPr lang="en-US" dirty="0" smtClean="0"/>
              <a:t>Improved comfort and tolerance</a:t>
            </a:r>
          </a:p>
          <a:p>
            <a:pPr lvl="1"/>
            <a:r>
              <a:rPr lang="en-US" dirty="0" smtClean="0"/>
              <a:t>Facilitating secretion removal and mobilization</a:t>
            </a:r>
          </a:p>
          <a:p>
            <a:pPr lvl="1"/>
            <a:r>
              <a:rPr lang="en-US" dirty="0" smtClean="0"/>
              <a:t>Reduced metabolic cost of breathing</a:t>
            </a:r>
            <a:endParaRPr lang="en-US" dirty="0"/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High flow rate minimizes entrainment of room air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Increase in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ventilatory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efficiency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Washout of nasopharyngeal dead space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PEEP effect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Effects on breathing pattern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0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Discomfort During Oxygen Therapy vs. HFNC</a:t>
            </a:r>
            <a:endParaRPr lang="en-US" dirty="0"/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5483" b="-5483"/>
          <a:stretch>
            <a:fillRect/>
          </a:stretch>
        </p:blipFill>
        <p:spPr>
          <a:xfrm>
            <a:off x="1083733" y="1676400"/>
            <a:ext cx="2984211" cy="4449763"/>
          </a:xfrm>
        </p:spPr>
      </p:pic>
      <p:sp>
        <p:nvSpPr>
          <p:cNvPr id="4" name="TextBox 3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n-lt"/>
              </a:rPr>
              <a:t>Cuquemelle</a:t>
            </a:r>
            <a:r>
              <a:rPr lang="en-US" sz="1200" dirty="0" smtClean="0">
                <a:latin typeface="+mn-lt"/>
              </a:rPr>
              <a:t> E, Pham T, </a:t>
            </a:r>
            <a:r>
              <a:rPr lang="en-US" sz="1200" dirty="0" err="1" smtClean="0">
                <a:latin typeface="+mn-lt"/>
              </a:rPr>
              <a:t>Papon</a:t>
            </a:r>
            <a:r>
              <a:rPr lang="en-US" sz="1200" dirty="0" smtClean="0">
                <a:latin typeface="+mn-lt"/>
              </a:rPr>
              <a:t> J, et al. Heated and humidified high-flow oxygen therapy reduces discomfort during hypoxemic respiratory failure. </a:t>
            </a:r>
            <a:r>
              <a:rPr lang="en-US" sz="1200" dirty="0" err="1" smtClean="0">
                <a:latin typeface="+mn-lt"/>
              </a:rPr>
              <a:t>Respir</a:t>
            </a:r>
            <a:r>
              <a:rPr lang="en-US" sz="1200" dirty="0" smtClean="0">
                <a:latin typeface="+mn-lt"/>
              </a:rPr>
              <a:t> Care 2012; 57: 1571-1577</a:t>
            </a:r>
            <a:endParaRPr lang="en-US" sz="1200" dirty="0">
              <a:latin typeface="+mn-lt"/>
            </a:endParaRPr>
          </a:p>
        </p:txBody>
      </p:sp>
      <p:pic>
        <p:nvPicPr>
          <p:cNvPr id="21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026" b="-1026"/>
          <a:stretch>
            <a:fillRect/>
          </a:stretch>
        </p:blipFill>
        <p:spPr>
          <a:xfrm>
            <a:off x="4211960" y="1676400"/>
            <a:ext cx="4474840" cy="4449763"/>
          </a:xfrm>
        </p:spPr>
      </p:pic>
    </p:spTree>
    <p:extLst>
      <p:ext uri="{BB962C8B-B14F-4D97-AF65-F5344CB8AC3E}">
        <p14:creationId xmlns:p14="http://schemas.microsoft.com/office/powerpoint/2010/main" val="1277310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Discomfort During Oxygen Therapy vs. HFNC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32027" r="-32027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n-lt"/>
              </a:rPr>
              <a:t>Cuquemelle</a:t>
            </a:r>
            <a:r>
              <a:rPr lang="en-US" sz="1200" dirty="0" smtClean="0">
                <a:latin typeface="+mn-lt"/>
              </a:rPr>
              <a:t> E, Pham T, </a:t>
            </a:r>
            <a:r>
              <a:rPr lang="en-US" sz="1200" dirty="0" err="1" smtClean="0">
                <a:latin typeface="+mn-lt"/>
              </a:rPr>
              <a:t>Papon</a:t>
            </a:r>
            <a:r>
              <a:rPr lang="en-US" sz="1200" dirty="0" smtClean="0">
                <a:latin typeface="+mn-lt"/>
              </a:rPr>
              <a:t> J, et al. Heated and humidified high-flow oxygen therapy reduces discomfort during hypoxemic respiratory failure. </a:t>
            </a:r>
            <a:r>
              <a:rPr lang="en-US" sz="1200" dirty="0" err="1" smtClean="0">
                <a:latin typeface="+mn-lt"/>
              </a:rPr>
              <a:t>Respir</a:t>
            </a:r>
            <a:r>
              <a:rPr lang="en-US" sz="1200" dirty="0" smtClean="0">
                <a:latin typeface="+mn-lt"/>
              </a:rPr>
              <a:t> Care 2012; 57: 1571-1577</a:t>
            </a:r>
            <a:endParaRPr lang="en-US" sz="12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56792"/>
            <a:ext cx="7620000" cy="45693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06576" y="3934812"/>
            <a:ext cx="396048" cy="16201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68033" y="3212977"/>
            <a:ext cx="396048" cy="23442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51660" y="2708920"/>
            <a:ext cx="396048" cy="28483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63984" y="3934812"/>
            <a:ext cx="396048" cy="16222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796299" y="3933056"/>
            <a:ext cx="396048" cy="16222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272222" y="4797152"/>
            <a:ext cx="396048" cy="7581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728221" y="5453262"/>
            <a:ext cx="396048" cy="10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648412" y="4797152"/>
            <a:ext cx="396048" cy="764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819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Dyspnea after Endotracheal </a:t>
            </a:r>
            <a:r>
              <a:rPr lang="en-US" dirty="0" err="1" smtClean="0"/>
              <a:t>Extubation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601" b="-1601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n-lt"/>
              </a:rPr>
              <a:t>Rittayamai</a:t>
            </a:r>
            <a:r>
              <a:rPr lang="en-US" sz="1200" dirty="0" smtClean="0">
                <a:latin typeface="+mn-lt"/>
              </a:rPr>
              <a:t> N, </a:t>
            </a:r>
            <a:r>
              <a:rPr lang="en-US" sz="1200" dirty="0" err="1" smtClean="0">
                <a:latin typeface="+mn-lt"/>
              </a:rPr>
              <a:t>Tscheikuna</a:t>
            </a:r>
            <a:r>
              <a:rPr lang="en-US" sz="1200" dirty="0" smtClean="0">
                <a:latin typeface="+mn-lt"/>
              </a:rPr>
              <a:t> J, </a:t>
            </a:r>
            <a:r>
              <a:rPr lang="en-US" sz="1200" dirty="0" err="1" smtClean="0">
                <a:latin typeface="+mn-lt"/>
              </a:rPr>
              <a:t>Rujiwit</a:t>
            </a:r>
            <a:r>
              <a:rPr lang="en-US" sz="1200" dirty="0" smtClean="0">
                <a:latin typeface="+mn-lt"/>
              </a:rPr>
              <a:t> P, et al. High-flow nasal cannula versus conventional oxygen therapy after endotracheal </a:t>
            </a:r>
            <a:r>
              <a:rPr lang="en-US" sz="1200" dirty="0" err="1" smtClean="0">
                <a:latin typeface="+mn-lt"/>
              </a:rPr>
              <a:t>extubation</a:t>
            </a:r>
            <a:r>
              <a:rPr lang="en-US" sz="1200" dirty="0" smtClean="0">
                <a:latin typeface="+mn-lt"/>
              </a:rPr>
              <a:t>: a randomized crossover physiologic study. </a:t>
            </a:r>
            <a:r>
              <a:rPr lang="en-US" sz="1200" dirty="0" err="1" smtClean="0">
                <a:latin typeface="+mn-lt"/>
              </a:rPr>
              <a:t>Respir</a:t>
            </a:r>
            <a:r>
              <a:rPr lang="en-US" sz="1200" dirty="0" smtClean="0">
                <a:latin typeface="+mn-lt"/>
              </a:rPr>
              <a:t> Care 2014; 59: 485-590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669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Rate after </a:t>
            </a:r>
            <a:r>
              <a:rPr lang="en-US" dirty="0" err="1" smtClean="0"/>
              <a:t>Extubation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n-lt"/>
              </a:rPr>
              <a:t>Rittayamai</a:t>
            </a:r>
            <a:r>
              <a:rPr lang="en-US" sz="1200" dirty="0" smtClean="0">
                <a:latin typeface="+mn-lt"/>
              </a:rPr>
              <a:t> N, </a:t>
            </a:r>
            <a:r>
              <a:rPr lang="en-US" sz="1200" dirty="0" err="1" smtClean="0">
                <a:latin typeface="+mn-lt"/>
              </a:rPr>
              <a:t>Tscheikuna</a:t>
            </a:r>
            <a:r>
              <a:rPr lang="en-US" sz="1200" dirty="0" smtClean="0">
                <a:latin typeface="+mn-lt"/>
              </a:rPr>
              <a:t> J, </a:t>
            </a:r>
            <a:r>
              <a:rPr lang="en-US" sz="1200" dirty="0" err="1" smtClean="0">
                <a:latin typeface="+mn-lt"/>
              </a:rPr>
              <a:t>Rujiwit</a:t>
            </a:r>
            <a:r>
              <a:rPr lang="en-US" sz="1200" dirty="0" smtClean="0">
                <a:latin typeface="+mn-lt"/>
              </a:rPr>
              <a:t> P, et al. High-flow nasal cannula versus conventional oxygen therapy after endotracheal </a:t>
            </a:r>
            <a:r>
              <a:rPr lang="en-US" sz="1200" dirty="0" err="1" smtClean="0">
                <a:latin typeface="+mn-lt"/>
              </a:rPr>
              <a:t>extubation</a:t>
            </a:r>
            <a:r>
              <a:rPr lang="en-US" sz="1200" dirty="0" smtClean="0">
                <a:latin typeface="+mn-lt"/>
              </a:rPr>
              <a:t>: a randomized crossover physiologic study. </a:t>
            </a:r>
            <a:r>
              <a:rPr lang="en-US" sz="1200" dirty="0" err="1" smtClean="0">
                <a:latin typeface="+mn-lt"/>
              </a:rPr>
              <a:t>Respir</a:t>
            </a:r>
            <a:r>
              <a:rPr lang="en-US" sz="1200" dirty="0" smtClean="0">
                <a:latin typeface="+mn-lt"/>
              </a:rPr>
              <a:t> Care 2014; 59: 485-590</a:t>
            </a:r>
            <a:endParaRPr lang="en-US" sz="1200" dirty="0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4631" r="-146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725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Therapy after </a:t>
            </a:r>
            <a:r>
              <a:rPr lang="en-US" dirty="0" err="1" smtClean="0"/>
              <a:t>Extubation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Parke R, </a:t>
            </a:r>
            <a:r>
              <a:rPr lang="en-US" sz="1200" dirty="0" err="1" smtClean="0">
                <a:latin typeface="+mn-lt"/>
              </a:rPr>
              <a:t>McGuinness</a:t>
            </a:r>
            <a:r>
              <a:rPr lang="en-US" sz="1200" dirty="0" smtClean="0">
                <a:latin typeface="+mn-lt"/>
              </a:rPr>
              <a:t> S, Dixon R, et al. Open-label, phase II study of routine high-flow nasal oxygen therapy in cardiac surgical patients. Br J </a:t>
            </a:r>
            <a:r>
              <a:rPr lang="en-US" sz="1200" dirty="0" err="1" smtClean="0">
                <a:latin typeface="+mn-lt"/>
              </a:rPr>
              <a:t>Anaesth</a:t>
            </a:r>
            <a:r>
              <a:rPr lang="en-US" sz="1200" dirty="0" smtClean="0">
                <a:latin typeface="+mn-lt"/>
              </a:rPr>
              <a:t> 2013; 111: 925-931</a:t>
            </a:r>
            <a:endParaRPr lang="en-US" sz="1200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626818"/>
              </p:ext>
            </p:extLst>
          </p:nvPr>
        </p:nvGraphicFramePr>
        <p:xfrm>
          <a:off x="1066800" y="1600200"/>
          <a:ext cx="7620000" cy="3017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136"/>
                <a:gridCol w="2150864"/>
                <a:gridCol w="2540000"/>
              </a:tblGrid>
              <a:tr h="256509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Usual Care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(n = 171)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HFNC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(n = 169)</a:t>
                      </a:r>
                      <a:endParaRPr lang="en-US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636">
                <a:tc rowSpan="2"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Patients with SpO</a:t>
                      </a:r>
                      <a:r>
                        <a:rPr lang="en-US" b="0" baseline="-25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/FiO</a:t>
                      </a:r>
                      <a:r>
                        <a:rPr lang="en-US" b="0" baseline="-25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 ≥ 445 on day 3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42.4%</a:t>
                      </a:r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(76)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46.4%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(78</a:t>
                      </a:r>
                      <a:r>
                        <a:rPr lang="en-US" sz="1200" b="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248">
                <a:tc vMerge="1"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0.45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636">
                <a:tc rowSpan="2"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Comfort</a:t>
                      </a:r>
                      <a:r>
                        <a:rPr lang="en-US" b="0" baseline="0" dirty="0" smtClean="0">
                          <a:solidFill>
                            <a:srgbClr val="000000"/>
                          </a:solidFill>
                        </a:rPr>
                        <a:t> score (4° after </a:t>
                      </a:r>
                      <a:r>
                        <a:rPr lang="en-US" b="0" baseline="0" dirty="0" err="1" smtClean="0">
                          <a:solidFill>
                            <a:srgbClr val="000000"/>
                          </a:solidFill>
                        </a:rPr>
                        <a:t>extubation</a:t>
                      </a:r>
                      <a:r>
                        <a:rPr lang="en-US" b="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8.1</a:t>
                      </a:r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(2.3)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7.5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(2.6)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248">
                <a:tc vMerge="1"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0.03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636">
                <a:tc rowSpan="2"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Patients requiring escalation of resp. support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62.1</a:t>
                      </a:r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(77)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37.9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(47)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248">
                <a:tc vMerge="1"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0.001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970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on Comfort and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Greater overall comfort with HFNC in</a:t>
            </a:r>
          </a:p>
          <a:p>
            <a:pPr lvl="1"/>
            <a:r>
              <a:rPr lang="en-US" dirty="0" smtClean="0"/>
              <a:t>Acute respiratory failure mainly due to pneumonia</a:t>
            </a:r>
          </a:p>
          <a:p>
            <a:pPr lvl="1"/>
            <a:r>
              <a:rPr lang="en-US" dirty="0" err="1" smtClean="0"/>
              <a:t>Postextubation</a:t>
            </a:r>
            <a:r>
              <a:rPr lang="en-US" dirty="0" smtClean="0"/>
              <a:t> after cardiac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57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 </a:t>
            </a:r>
            <a:r>
              <a:rPr lang="en-US" dirty="0" err="1" smtClean="0"/>
              <a:t>Liquide</a:t>
            </a:r>
            <a:endParaRPr lang="en-US" dirty="0" smtClean="0"/>
          </a:p>
          <a:p>
            <a:r>
              <a:rPr lang="en-US" dirty="0" smtClean="0"/>
              <a:t>Fisher &amp; </a:t>
            </a:r>
            <a:r>
              <a:rPr lang="en-US" dirty="0" err="1" smtClean="0"/>
              <a:t>Paykel</a:t>
            </a:r>
            <a:endParaRPr lang="en-US" dirty="0" smtClean="0"/>
          </a:p>
          <a:p>
            <a:r>
              <a:rPr lang="en-US" dirty="0" err="1" smtClean="0"/>
              <a:t>Mindray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0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 </a:t>
            </a:r>
            <a:r>
              <a:rPr lang="en-US" dirty="0" err="1" smtClean="0"/>
              <a:t>Mucociliary</a:t>
            </a:r>
            <a:r>
              <a:rPr lang="en-US" dirty="0" smtClean="0"/>
              <a:t> Clearance after HFNC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2656" r="-22656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n-lt"/>
              </a:rPr>
              <a:t>Hasani</a:t>
            </a:r>
            <a:r>
              <a:rPr lang="en-US" sz="1200" dirty="0" smtClean="0">
                <a:latin typeface="+mn-lt"/>
              </a:rPr>
              <a:t> A, Chapman TH, McCool D, et al. Domiciliary humidification improves lung </a:t>
            </a:r>
            <a:r>
              <a:rPr lang="en-US" sz="1200" dirty="0" err="1" smtClean="0">
                <a:latin typeface="+mn-lt"/>
              </a:rPr>
              <a:t>mucociliary</a:t>
            </a:r>
            <a:r>
              <a:rPr lang="en-US" sz="1200" dirty="0" smtClean="0">
                <a:latin typeface="+mn-lt"/>
              </a:rPr>
              <a:t> clearance in patients with bronchiectasis. </a:t>
            </a:r>
            <a:r>
              <a:rPr lang="en-US" sz="1200" dirty="0" err="1" smtClean="0">
                <a:latin typeface="+mn-lt"/>
              </a:rPr>
              <a:t>Chron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Respir</a:t>
            </a:r>
            <a:r>
              <a:rPr lang="en-US" sz="1200" dirty="0" smtClean="0">
                <a:latin typeface="+mn-lt"/>
              </a:rPr>
              <a:t> Dis 2008; 5: 81-86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5876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Metabolic Cost of Gas Conditioning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Dysart </a:t>
            </a:r>
            <a:r>
              <a:rPr lang="en-US" sz="1200" dirty="0" smtClean="0">
                <a:latin typeface="+mn-lt"/>
              </a:rPr>
              <a:t>K, </a:t>
            </a:r>
            <a:r>
              <a:rPr lang="en-US" sz="1200" dirty="0">
                <a:latin typeface="+mn-lt"/>
              </a:rPr>
              <a:t>Miller </a:t>
            </a:r>
            <a:r>
              <a:rPr lang="en-US" sz="1200" dirty="0" smtClean="0">
                <a:latin typeface="+mn-lt"/>
              </a:rPr>
              <a:t>TL, </a:t>
            </a:r>
            <a:r>
              <a:rPr lang="en-US" sz="1200" dirty="0" err="1">
                <a:latin typeface="+mn-lt"/>
              </a:rPr>
              <a:t>Wolfson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MR, et al. </a:t>
            </a:r>
            <a:r>
              <a:rPr lang="en-US" sz="1200" dirty="0">
                <a:latin typeface="+mn-lt"/>
              </a:rPr>
              <a:t>Research in </a:t>
            </a:r>
            <a:r>
              <a:rPr lang="en-US" sz="1200" dirty="0" smtClean="0">
                <a:latin typeface="+mn-lt"/>
              </a:rPr>
              <a:t>high flow </a:t>
            </a:r>
            <a:r>
              <a:rPr lang="en-US" sz="1200" dirty="0">
                <a:latin typeface="+mn-lt"/>
              </a:rPr>
              <a:t>therapy: mechanisms of </a:t>
            </a:r>
            <a:r>
              <a:rPr lang="en-US" sz="1200" dirty="0" smtClean="0">
                <a:latin typeface="+mn-lt"/>
              </a:rPr>
              <a:t>action. </a:t>
            </a:r>
            <a:r>
              <a:rPr lang="en-US" sz="1200" dirty="0" err="1">
                <a:latin typeface="+mn-lt"/>
              </a:rPr>
              <a:t>Respir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Med 2009; 103:</a:t>
            </a:r>
            <a:endParaRPr lang="en-US" sz="1200" dirty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1400-1405</a:t>
            </a:r>
            <a:endParaRPr lang="en-US" sz="12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2492896"/>
            <a:ext cx="5517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31859C"/>
                </a:solidFill>
                <a:latin typeface="+mn-lt"/>
              </a:rPr>
              <a:t>E</a:t>
            </a:r>
            <a:r>
              <a:rPr lang="en-US" sz="2400" b="1" baseline="-25000" dirty="0" err="1" smtClean="0">
                <a:solidFill>
                  <a:srgbClr val="31859C"/>
                </a:solidFill>
                <a:latin typeface="+mn-lt"/>
              </a:rPr>
              <a:t>total</a:t>
            </a:r>
            <a:r>
              <a:rPr lang="en-US" sz="2400" b="1" dirty="0" smtClean="0">
                <a:solidFill>
                  <a:srgbClr val="31859C"/>
                </a:solidFill>
                <a:latin typeface="+mn-lt"/>
              </a:rPr>
              <a:t> = </a:t>
            </a:r>
            <a:r>
              <a:rPr lang="en-US" sz="2400" b="1" dirty="0" err="1" smtClean="0">
                <a:solidFill>
                  <a:srgbClr val="31859C"/>
                </a:solidFill>
                <a:latin typeface="+mn-lt"/>
              </a:rPr>
              <a:t>E</a:t>
            </a:r>
            <a:r>
              <a:rPr lang="en-US" sz="2400" b="1" baseline="-25000" dirty="0" err="1" smtClean="0">
                <a:solidFill>
                  <a:srgbClr val="31859C"/>
                </a:solidFill>
                <a:latin typeface="+mn-lt"/>
              </a:rPr>
              <a:t>g</a:t>
            </a:r>
            <a:r>
              <a:rPr lang="en-US" sz="2400" b="1" dirty="0" smtClean="0">
                <a:solidFill>
                  <a:srgbClr val="31859C"/>
                </a:solidFill>
                <a:latin typeface="+mn-lt"/>
              </a:rPr>
              <a:t> (37 – </a:t>
            </a:r>
            <a:r>
              <a:rPr lang="en-US" sz="2400" b="1" dirty="0" err="1" smtClean="0">
                <a:solidFill>
                  <a:srgbClr val="31859C"/>
                </a:solidFill>
                <a:latin typeface="+mn-lt"/>
              </a:rPr>
              <a:t>T</a:t>
            </a:r>
            <a:r>
              <a:rPr lang="en-US" sz="2400" b="1" baseline="-25000" dirty="0" err="1" smtClean="0">
                <a:solidFill>
                  <a:srgbClr val="31859C"/>
                </a:solidFill>
                <a:latin typeface="+mn-lt"/>
              </a:rPr>
              <a:t>amb</a:t>
            </a:r>
            <a:r>
              <a:rPr lang="en-US" sz="2400" b="1" dirty="0" smtClean="0">
                <a:solidFill>
                  <a:srgbClr val="31859C"/>
                </a:solidFill>
                <a:latin typeface="+mn-lt"/>
              </a:rPr>
              <a:t>) + </a:t>
            </a:r>
            <a:r>
              <a:rPr lang="en-US" sz="2400" b="1" dirty="0" err="1" smtClean="0">
                <a:solidFill>
                  <a:srgbClr val="31859C"/>
                </a:solidFill>
                <a:latin typeface="+mn-lt"/>
              </a:rPr>
              <a:t>E</a:t>
            </a:r>
            <a:r>
              <a:rPr lang="en-US" sz="2400" b="1" baseline="-25000" dirty="0" err="1" smtClean="0">
                <a:solidFill>
                  <a:srgbClr val="31859C"/>
                </a:solidFill>
                <a:latin typeface="+mn-lt"/>
              </a:rPr>
              <a:t>vap</a:t>
            </a:r>
            <a:r>
              <a:rPr lang="en-US" sz="2400" b="1" dirty="0" smtClean="0">
                <a:solidFill>
                  <a:srgbClr val="31859C"/>
                </a:solidFill>
                <a:latin typeface="+mn-lt"/>
              </a:rPr>
              <a:t> (44 mg – </a:t>
            </a:r>
            <a:r>
              <a:rPr lang="en-US" sz="2400" b="1" dirty="0" err="1" smtClean="0">
                <a:solidFill>
                  <a:srgbClr val="31859C"/>
                </a:solidFill>
                <a:latin typeface="+mn-lt"/>
              </a:rPr>
              <a:t>AH</a:t>
            </a:r>
            <a:r>
              <a:rPr lang="en-US" sz="2400" b="1" baseline="-25000" dirty="0" err="1" smtClean="0">
                <a:solidFill>
                  <a:srgbClr val="31859C"/>
                </a:solidFill>
                <a:latin typeface="+mn-lt"/>
              </a:rPr>
              <a:t>amb</a:t>
            </a:r>
            <a:r>
              <a:rPr lang="en-US" sz="2400" b="1" dirty="0" smtClean="0">
                <a:solidFill>
                  <a:srgbClr val="31859C"/>
                </a:solidFill>
                <a:latin typeface="+mn-lt"/>
              </a:rPr>
              <a:t>)</a:t>
            </a:r>
            <a:endParaRPr lang="en-US" sz="2400" b="1" dirty="0">
              <a:solidFill>
                <a:srgbClr val="31859C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573016"/>
            <a:ext cx="7620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whereas,</a:t>
            </a:r>
          </a:p>
          <a:p>
            <a:r>
              <a:rPr lang="en-US" sz="1400" dirty="0" err="1" smtClean="0">
                <a:latin typeface="+mn-lt"/>
              </a:rPr>
              <a:t>E</a:t>
            </a:r>
            <a:r>
              <a:rPr lang="en-US" sz="1400" baseline="-25000" dirty="0" err="1" smtClean="0">
                <a:latin typeface="+mn-lt"/>
              </a:rPr>
              <a:t>total</a:t>
            </a:r>
            <a:r>
              <a:rPr lang="en-US" sz="1400" dirty="0" smtClean="0">
                <a:latin typeface="+mn-lt"/>
              </a:rPr>
              <a:t>: the total energy required per liter of inspired gas</a:t>
            </a:r>
          </a:p>
          <a:p>
            <a:r>
              <a:rPr lang="en-US" sz="1400" dirty="0" err="1" smtClean="0">
                <a:latin typeface="+mn-lt"/>
              </a:rPr>
              <a:t>E</a:t>
            </a:r>
            <a:r>
              <a:rPr lang="en-US" sz="1400" baseline="-25000" dirty="0" err="1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: the energy required to raise 1 liter of gas 1°C (roughly 1.2 J)</a:t>
            </a:r>
          </a:p>
          <a:p>
            <a:r>
              <a:rPr lang="en-US" sz="1400" dirty="0" err="1" smtClean="0">
                <a:latin typeface="+mn-lt"/>
              </a:rPr>
              <a:t>E</a:t>
            </a:r>
            <a:r>
              <a:rPr lang="en-US" sz="1400" baseline="-25000" dirty="0" err="1" smtClean="0">
                <a:latin typeface="+mn-lt"/>
              </a:rPr>
              <a:t>vap</a:t>
            </a:r>
            <a:r>
              <a:rPr lang="en-US" sz="1400" dirty="0" smtClean="0">
                <a:latin typeface="+mn-lt"/>
              </a:rPr>
              <a:t>: the energy required to raise 1 mg of water from 37 to 100°C plus the latent heat of vaporization for 1 mg of water (0.263 and 2.260 J, respectively)</a:t>
            </a:r>
          </a:p>
          <a:p>
            <a:r>
              <a:rPr lang="en-US" sz="1400" dirty="0" err="1" smtClean="0">
                <a:latin typeface="+mn-lt"/>
              </a:rPr>
              <a:t>T</a:t>
            </a:r>
            <a:r>
              <a:rPr lang="en-US" sz="1400" baseline="-25000" dirty="0" err="1" smtClean="0">
                <a:latin typeface="+mn-lt"/>
              </a:rPr>
              <a:t>amb</a:t>
            </a:r>
            <a:r>
              <a:rPr lang="en-US" sz="1400" dirty="0" smtClean="0">
                <a:latin typeface="+mn-lt"/>
              </a:rPr>
              <a:t>: the ambient gas temperature</a:t>
            </a:r>
          </a:p>
          <a:p>
            <a:r>
              <a:rPr lang="en-US" sz="1400" dirty="0" err="1" smtClean="0">
                <a:latin typeface="+mn-lt"/>
              </a:rPr>
              <a:t>AH</a:t>
            </a:r>
            <a:r>
              <a:rPr lang="en-US" sz="1400" baseline="-25000" dirty="0" err="1" smtClean="0">
                <a:latin typeface="+mn-lt"/>
              </a:rPr>
              <a:t>amb</a:t>
            </a:r>
            <a:r>
              <a:rPr lang="en-US" sz="1400" dirty="0" smtClean="0">
                <a:latin typeface="+mn-lt"/>
              </a:rPr>
              <a:t>: the absolute humidity of ambient gas per liter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9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Mechanisms of Clinical Benefit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Favorable effects of heated and humidified gas</a:t>
            </a:r>
          </a:p>
          <a:p>
            <a:pPr lvl="1"/>
            <a:r>
              <a:rPr lang="en-US" dirty="0" smtClean="0"/>
              <a:t>Improved comfort and tolerance</a:t>
            </a:r>
          </a:p>
          <a:p>
            <a:pPr lvl="1"/>
            <a:r>
              <a:rPr lang="en-US" dirty="0" smtClean="0"/>
              <a:t>Facilitating secretion removal and mobilization</a:t>
            </a:r>
          </a:p>
          <a:p>
            <a:pPr lvl="1"/>
            <a:r>
              <a:rPr lang="en-US" dirty="0" smtClean="0"/>
              <a:t>Reduced metabolic cost of breathing</a:t>
            </a:r>
            <a:endParaRPr lang="en-US" dirty="0"/>
          </a:p>
          <a:p>
            <a:r>
              <a:rPr lang="en-US" dirty="0" smtClean="0"/>
              <a:t>High flow rate minimizes entrainment of room air</a:t>
            </a:r>
            <a:endParaRPr lang="en-US" dirty="0"/>
          </a:p>
          <a:p>
            <a:r>
              <a:rPr lang="en-US" dirty="0" smtClean="0">
                <a:solidFill>
                  <a:srgbClr val="D9D9D9"/>
                </a:solidFill>
              </a:rPr>
              <a:t>Increase in </a:t>
            </a:r>
            <a:r>
              <a:rPr lang="en-US" dirty="0" err="1" smtClean="0">
                <a:solidFill>
                  <a:srgbClr val="D9D9D9"/>
                </a:solidFill>
              </a:rPr>
              <a:t>ventilatory</a:t>
            </a:r>
            <a:r>
              <a:rPr lang="en-US" dirty="0" smtClean="0">
                <a:solidFill>
                  <a:srgbClr val="D9D9D9"/>
                </a:solidFill>
              </a:rPr>
              <a:t> efficiency</a:t>
            </a: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Washout of nasopharyngeal dead space</a:t>
            </a: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PEEP effect</a:t>
            </a: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Effects on breathing pattern</a:t>
            </a:r>
            <a:endParaRPr lang="en-US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4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FiO</a:t>
            </a:r>
            <a:r>
              <a:rPr lang="en-US" baseline="-25000" dirty="0" smtClean="0"/>
              <a:t>2</a:t>
            </a:r>
            <a:r>
              <a:rPr lang="en-US" dirty="0" smtClean="0"/>
              <a:t> Reduction after Chest Binding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991670"/>
              </p:ext>
            </p:extLst>
          </p:nvPr>
        </p:nvGraphicFramePr>
        <p:xfrm>
          <a:off x="1066800" y="1600200"/>
          <a:ext cx="7620000" cy="4221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864"/>
                <a:gridCol w="3600400"/>
                <a:gridCol w="3538736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Hudson mask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lpm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23.8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(17.4 – 30.3)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12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lpm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(humidified ‘single jet’)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17.8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(8.8 – 26.7)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24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lpm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(humidified ‘double jet’)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12.2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 (5.0 – 19.3)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Nonrebreathing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mask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15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lpm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4.1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 (-3.3 – 11.5)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110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lpm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-0.7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 (-4.4 – 3.0)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Vapotherm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+ nasal prongs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40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lpm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(humidified)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-0.3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 (-3.1 – 2.5)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n-lt"/>
              </a:rPr>
              <a:t>Sim</a:t>
            </a:r>
            <a:r>
              <a:rPr lang="en-US" sz="1200" dirty="0" smtClean="0">
                <a:latin typeface="+mn-lt"/>
              </a:rPr>
              <a:t> MA, Dean P, Kinsella J, et al. Performance of oxygen delivery devices when the breathing pattern of respiratory failure is simulated. </a:t>
            </a:r>
            <a:r>
              <a:rPr lang="en-US" sz="1200" dirty="0" err="1" smtClean="0">
                <a:latin typeface="+mn-lt"/>
              </a:rPr>
              <a:t>Anaesthesia</a:t>
            </a:r>
            <a:r>
              <a:rPr lang="en-US" sz="1200" dirty="0" smtClean="0">
                <a:latin typeface="+mn-lt"/>
              </a:rPr>
              <a:t> 2008; 63: 938-940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9323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Oxygen Delivery Devices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399118"/>
            <a:ext cx="1181468" cy="32224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7812" y="2420888"/>
            <a:ext cx="1260000" cy="32224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9671" y="2420887"/>
            <a:ext cx="1253385" cy="324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2121" y="2378102"/>
            <a:ext cx="1253385" cy="324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2119" y="2318244"/>
            <a:ext cx="1292123" cy="3239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+mn-lt"/>
              </a:rPr>
              <a:t>Wagstaff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TAJ, </a:t>
            </a:r>
            <a:r>
              <a:rPr lang="en-US" sz="1200" dirty="0" err="1">
                <a:latin typeface="+mn-lt"/>
              </a:rPr>
              <a:t>Soni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N. </a:t>
            </a:r>
            <a:r>
              <a:rPr lang="en-US" sz="1200" dirty="0">
                <a:latin typeface="+mn-lt"/>
              </a:rPr>
              <a:t>Performance of six types of oxygen </a:t>
            </a:r>
            <a:r>
              <a:rPr lang="en-US" sz="1200" dirty="0" smtClean="0">
                <a:latin typeface="+mn-lt"/>
              </a:rPr>
              <a:t>delivery devices </a:t>
            </a:r>
            <a:r>
              <a:rPr lang="en-US" sz="1200" dirty="0">
                <a:latin typeface="+mn-lt"/>
              </a:rPr>
              <a:t>at varying respiratory rates . </a:t>
            </a:r>
            <a:r>
              <a:rPr lang="en-US" sz="1200" dirty="0" err="1" smtClean="0">
                <a:latin typeface="+mn-lt"/>
              </a:rPr>
              <a:t>Anaesthesia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2007; </a:t>
            </a:r>
            <a:r>
              <a:rPr lang="en-US" sz="1200" dirty="0" smtClean="0">
                <a:latin typeface="+mn-lt"/>
              </a:rPr>
              <a:t>62: </a:t>
            </a:r>
            <a:r>
              <a:rPr lang="en-US" sz="1200" dirty="0">
                <a:latin typeface="+mn-lt"/>
              </a:rPr>
              <a:t>492</a:t>
            </a:r>
            <a:r>
              <a:rPr lang="en-US" sz="1200" dirty="0" smtClean="0">
                <a:latin typeface="+mn-lt"/>
              </a:rPr>
              <a:t>-503</a:t>
            </a:r>
            <a:endParaRPr lang="en-US" sz="12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1" y="1700808"/>
            <a:ext cx="1181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n-lt"/>
              </a:rPr>
              <a:t>Hudson mask</a:t>
            </a:r>
            <a:endParaRPr lang="en-US" sz="14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7813" y="1711114"/>
            <a:ext cx="12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n-lt"/>
              </a:rPr>
              <a:t>Hudson NRM</a:t>
            </a:r>
            <a:endParaRPr lang="en-US" sz="14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2425" y="1711114"/>
            <a:ext cx="1267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n-lt"/>
              </a:rPr>
              <a:t>Nasal </a:t>
            </a:r>
            <a:r>
              <a:rPr lang="en-US" sz="1400" b="1" dirty="0" err="1" smtClean="0">
                <a:latin typeface="+mn-lt"/>
              </a:rPr>
              <a:t>cannulae</a:t>
            </a:r>
            <a:endParaRPr lang="en-US" sz="14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2121" y="1711114"/>
            <a:ext cx="12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+mn-lt"/>
              </a:rPr>
              <a:t>Thermovent</a:t>
            </a:r>
            <a:r>
              <a:rPr lang="en-US" sz="1400" b="1" dirty="0" smtClean="0">
                <a:latin typeface="+mn-lt"/>
              </a:rPr>
              <a:t> H2 HME</a:t>
            </a:r>
            <a:endParaRPr lang="en-US" sz="1400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2121" y="1700808"/>
            <a:ext cx="1144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+mn-lt"/>
              </a:rPr>
              <a:t>Venturi</a:t>
            </a:r>
            <a:endParaRPr lang="en-US" sz="1400" b="1" dirty="0">
              <a:latin typeface="+mn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80382" y="2315993"/>
            <a:ext cx="1206418" cy="324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426800" y="1700808"/>
            <a:ext cx="12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+mn-lt"/>
              </a:rPr>
              <a:t>Vapotherm</a:t>
            </a:r>
            <a:endParaRPr lang="en-US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9141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Oxygen Delivery Devices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955495"/>
              </p:ext>
            </p:extLst>
          </p:nvPr>
        </p:nvGraphicFramePr>
        <p:xfrm>
          <a:off x="1066800" y="1600200"/>
          <a:ext cx="7620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Ritchie </a:t>
            </a:r>
            <a:r>
              <a:rPr lang="en-US" sz="1200" dirty="0" smtClean="0">
                <a:latin typeface="+mn-lt"/>
              </a:rPr>
              <a:t>JE, </a:t>
            </a:r>
            <a:r>
              <a:rPr lang="en-US" sz="1200" dirty="0">
                <a:latin typeface="+mn-lt"/>
              </a:rPr>
              <a:t>Williams </a:t>
            </a:r>
            <a:r>
              <a:rPr lang="en-US" sz="1200" dirty="0" smtClean="0">
                <a:latin typeface="+mn-lt"/>
              </a:rPr>
              <a:t>AB, </a:t>
            </a:r>
            <a:r>
              <a:rPr lang="en-US" sz="1200" dirty="0">
                <a:latin typeface="+mn-lt"/>
              </a:rPr>
              <a:t>Gerard </a:t>
            </a:r>
            <a:r>
              <a:rPr lang="en-US" sz="1200" dirty="0" smtClean="0">
                <a:latin typeface="+mn-lt"/>
              </a:rPr>
              <a:t>C, et al. </a:t>
            </a:r>
            <a:r>
              <a:rPr lang="en-US" sz="1200" dirty="0">
                <a:latin typeface="+mn-lt"/>
              </a:rPr>
              <a:t>Evaluation of </a:t>
            </a:r>
            <a:r>
              <a:rPr lang="en-US" sz="1200" dirty="0" smtClean="0">
                <a:latin typeface="+mn-lt"/>
              </a:rPr>
              <a:t>humidified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nasal </a:t>
            </a:r>
            <a:r>
              <a:rPr lang="en-US" sz="1200" dirty="0">
                <a:latin typeface="+mn-lt"/>
              </a:rPr>
              <a:t>high-</a:t>
            </a:r>
            <a:r>
              <a:rPr lang="en-US" sz="1200" dirty="0" smtClean="0">
                <a:latin typeface="+mn-lt"/>
              </a:rPr>
              <a:t>flow </a:t>
            </a:r>
            <a:r>
              <a:rPr lang="en-US" sz="1200" dirty="0">
                <a:latin typeface="+mn-lt"/>
              </a:rPr>
              <a:t>oxygen system, using </a:t>
            </a:r>
            <a:r>
              <a:rPr lang="en-US" sz="1200" dirty="0" err="1">
                <a:latin typeface="+mn-lt"/>
              </a:rPr>
              <a:t>oxygraphy</a:t>
            </a:r>
            <a:r>
              <a:rPr lang="en-US" sz="1200" dirty="0">
                <a:latin typeface="+mn-lt"/>
              </a:rPr>
              <a:t>, </a:t>
            </a:r>
            <a:r>
              <a:rPr lang="en-US" sz="1200" dirty="0" err="1">
                <a:latin typeface="+mn-lt"/>
              </a:rPr>
              <a:t>capnography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and measurement </a:t>
            </a:r>
            <a:r>
              <a:rPr lang="en-US" sz="1200" dirty="0">
                <a:latin typeface="+mn-lt"/>
              </a:rPr>
              <a:t>of upper airways </a:t>
            </a:r>
            <a:r>
              <a:rPr lang="en-US" sz="1200" dirty="0" smtClean="0">
                <a:latin typeface="+mn-lt"/>
              </a:rPr>
              <a:t>pressure. </a:t>
            </a:r>
            <a:r>
              <a:rPr lang="en-US" sz="1200" dirty="0" err="1">
                <a:latin typeface="+mn-lt"/>
              </a:rPr>
              <a:t>Anesth</a:t>
            </a:r>
            <a:r>
              <a:rPr lang="en-US" sz="1200" dirty="0">
                <a:latin typeface="+mn-lt"/>
              </a:rPr>
              <a:t> Intensive </a:t>
            </a:r>
            <a:r>
              <a:rPr lang="en-US" sz="1200" dirty="0" smtClean="0">
                <a:latin typeface="+mn-lt"/>
              </a:rPr>
              <a:t>Care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2011: 39: 1103-1110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939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Mechanisms of Clinical Benefit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Favorable effects of heated and humidified gas</a:t>
            </a:r>
          </a:p>
          <a:p>
            <a:pPr lvl="1"/>
            <a:r>
              <a:rPr lang="en-US" dirty="0" smtClean="0"/>
              <a:t>Improved comfort and tolerance</a:t>
            </a:r>
          </a:p>
          <a:p>
            <a:pPr lvl="1"/>
            <a:r>
              <a:rPr lang="en-US" dirty="0" smtClean="0"/>
              <a:t>Facilitating secretion removal and mobilization</a:t>
            </a:r>
          </a:p>
          <a:p>
            <a:pPr lvl="1"/>
            <a:r>
              <a:rPr lang="en-US" dirty="0" smtClean="0"/>
              <a:t>Reduced metabolic cost of breathing</a:t>
            </a:r>
            <a:endParaRPr lang="en-US" dirty="0"/>
          </a:p>
          <a:p>
            <a:r>
              <a:rPr lang="en-US" dirty="0" smtClean="0"/>
              <a:t>High flow rate minimizes entrainment of room air</a:t>
            </a:r>
            <a:endParaRPr lang="en-US" dirty="0"/>
          </a:p>
          <a:p>
            <a:r>
              <a:rPr lang="en-US" dirty="0" smtClean="0"/>
              <a:t>Increase in </a:t>
            </a:r>
            <a:r>
              <a:rPr lang="en-US" dirty="0" err="1" smtClean="0"/>
              <a:t>ventilatory</a:t>
            </a:r>
            <a:r>
              <a:rPr lang="en-US" dirty="0" smtClean="0"/>
              <a:t> efficiency</a:t>
            </a:r>
          </a:p>
          <a:p>
            <a:pPr lvl="1"/>
            <a:r>
              <a:rPr lang="en-US" dirty="0" smtClean="0"/>
              <a:t>Washout of nasopharyngeal dead space</a:t>
            </a:r>
          </a:p>
          <a:p>
            <a:pPr lvl="1"/>
            <a:r>
              <a:rPr lang="en-US" dirty="0" smtClean="0"/>
              <a:t>PEEP effect</a:t>
            </a:r>
          </a:p>
          <a:p>
            <a:pPr lvl="1"/>
            <a:r>
              <a:rPr lang="en-US" dirty="0" smtClean="0"/>
              <a:t>Effects on breathing pattern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54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Washout of Nasopharyngeal Dead Space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Ritchie </a:t>
            </a:r>
            <a:r>
              <a:rPr lang="en-US" sz="1200" dirty="0" smtClean="0">
                <a:latin typeface="+mn-lt"/>
              </a:rPr>
              <a:t>JE, </a:t>
            </a:r>
            <a:r>
              <a:rPr lang="en-US" sz="1200" dirty="0">
                <a:latin typeface="+mn-lt"/>
              </a:rPr>
              <a:t>Williams </a:t>
            </a:r>
            <a:r>
              <a:rPr lang="en-US" sz="1200" dirty="0" smtClean="0">
                <a:latin typeface="+mn-lt"/>
              </a:rPr>
              <a:t>AB, </a:t>
            </a:r>
            <a:r>
              <a:rPr lang="en-US" sz="1200" dirty="0">
                <a:latin typeface="+mn-lt"/>
              </a:rPr>
              <a:t>Gerard </a:t>
            </a:r>
            <a:r>
              <a:rPr lang="en-US" sz="1200" dirty="0" smtClean="0">
                <a:latin typeface="+mn-lt"/>
              </a:rPr>
              <a:t>C, et al. </a:t>
            </a:r>
            <a:r>
              <a:rPr lang="en-US" sz="1200" dirty="0">
                <a:latin typeface="+mn-lt"/>
              </a:rPr>
              <a:t>Evaluation of </a:t>
            </a:r>
            <a:r>
              <a:rPr lang="en-US" sz="1200" dirty="0" smtClean="0">
                <a:latin typeface="+mn-lt"/>
              </a:rPr>
              <a:t>humidified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nasal </a:t>
            </a:r>
            <a:r>
              <a:rPr lang="en-US" sz="1200" dirty="0">
                <a:latin typeface="+mn-lt"/>
              </a:rPr>
              <a:t>high-</a:t>
            </a:r>
            <a:r>
              <a:rPr lang="en-US" sz="1200" dirty="0" smtClean="0">
                <a:latin typeface="+mn-lt"/>
              </a:rPr>
              <a:t>flow </a:t>
            </a:r>
            <a:r>
              <a:rPr lang="en-US" sz="1200" dirty="0">
                <a:latin typeface="+mn-lt"/>
              </a:rPr>
              <a:t>oxygen system, using </a:t>
            </a:r>
            <a:r>
              <a:rPr lang="en-US" sz="1200" dirty="0" err="1">
                <a:latin typeface="+mn-lt"/>
              </a:rPr>
              <a:t>oxygraphy</a:t>
            </a:r>
            <a:r>
              <a:rPr lang="en-US" sz="1200" dirty="0">
                <a:latin typeface="+mn-lt"/>
              </a:rPr>
              <a:t>, </a:t>
            </a:r>
            <a:r>
              <a:rPr lang="en-US" sz="1200" dirty="0" err="1">
                <a:latin typeface="+mn-lt"/>
              </a:rPr>
              <a:t>capnography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and measurement </a:t>
            </a:r>
            <a:r>
              <a:rPr lang="en-US" sz="1200" dirty="0">
                <a:latin typeface="+mn-lt"/>
              </a:rPr>
              <a:t>of upper airways </a:t>
            </a:r>
            <a:r>
              <a:rPr lang="en-US" sz="1200" dirty="0" smtClean="0">
                <a:latin typeface="+mn-lt"/>
              </a:rPr>
              <a:t>pressure. </a:t>
            </a:r>
            <a:r>
              <a:rPr lang="en-US" sz="1200" dirty="0" err="1">
                <a:latin typeface="+mn-lt"/>
              </a:rPr>
              <a:t>Anesth</a:t>
            </a:r>
            <a:r>
              <a:rPr lang="en-US" sz="1200" dirty="0">
                <a:latin typeface="+mn-lt"/>
              </a:rPr>
              <a:t> Intensive </a:t>
            </a:r>
            <a:r>
              <a:rPr lang="en-US" sz="1200" dirty="0" smtClean="0">
                <a:latin typeface="+mn-lt"/>
              </a:rPr>
              <a:t>Care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2011: 39: 1103-1110</a:t>
            </a:r>
            <a:endParaRPr lang="en-US" sz="1200" dirty="0">
              <a:latin typeface="+mn-lt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t="-11699" b="-116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6447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PEEP Effect During HFNC: Lung Model Study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084" r="-1084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Ritchie </a:t>
            </a:r>
            <a:r>
              <a:rPr lang="en-US" sz="1200" dirty="0" smtClean="0">
                <a:latin typeface="+mn-lt"/>
              </a:rPr>
              <a:t>JE, </a:t>
            </a:r>
            <a:r>
              <a:rPr lang="en-US" sz="1200" dirty="0">
                <a:latin typeface="+mn-lt"/>
              </a:rPr>
              <a:t>Williams </a:t>
            </a:r>
            <a:r>
              <a:rPr lang="en-US" sz="1200" dirty="0" smtClean="0">
                <a:latin typeface="+mn-lt"/>
              </a:rPr>
              <a:t>AB, </a:t>
            </a:r>
            <a:r>
              <a:rPr lang="en-US" sz="1200" dirty="0">
                <a:latin typeface="+mn-lt"/>
              </a:rPr>
              <a:t>Gerard </a:t>
            </a:r>
            <a:r>
              <a:rPr lang="en-US" sz="1200" dirty="0" smtClean="0">
                <a:latin typeface="+mn-lt"/>
              </a:rPr>
              <a:t>C, et al. </a:t>
            </a:r>
            <a:r>
              <a:rPr lang="en-US" sz="1200" dirty="0">
                <a:latin typeface="+mn-lt"/>
              </a:rPr>
              <a:t>Evaluation of </a:t>
            </a:r>
            <a:r>
              <a:rPr lang="en-US" sz="1200" dirty="0" smtClean="0">
                <a:latin typeface="+mn-lt"/>
              </a:rPr>
              <a:t>humidified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nasal </a:t>
            </a:r>
            <a:r>
              <a:rPr lang="en-US" sz="1200" dirty="0">
                <a:latin typeface="+mn-lt"/>
              </a:rPr>
              <a:t>high-</a:t>
            </a:r>
            <a:r>
              <a:rPr lang="en-US" sz="1200" dirty="0" smtClean="0">
                <a:latin typeface="+mn-lt"/>
              </a:rPr>
              <a:t>flow </a:t>
            </a:r>
            <a:r>
              <a:rPr lang="en-US" sz="1200" dirty="0">
                <a:latin typeface="+mn-lt"/>
              </a:rPr>
              <a:t>oxygen system, using </a:t>
            </a:r>
            <a:r>
              <a:rPr lang="en-US" sz="1200" dirty="0" err="1">
                <a:latin typeface="+mn-lt"/>
              </a:rPr>
              <a:t>oxygraphy</a:t>
            </a:r>
            <a:r>
              <a:rPr lang="en-US" sz="1200" dirty="0">
                <a:latin typeface="+mn-lt"/>
              </a:rPr>
              <a:t>, </a:t>
            </a:r>
            <a:r>
              <a:rPr lang="en-US" sz="1200" dirty="0" err="1">
                <a:latin typeface="+mn-lt"/>
              </a:rPr>
              <a:t>capnography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and measurement </a:t>
            </a:r>
            <a:r>
              <a:rPr lang="en-US" sz="1200" dirty="0">
                <a:latin typeface="+mn-lt"/>
              </a:rPr>
              <a:t>of upper airways </a:t>
            </a:r>
            <a:r>
              <a:rPr lang="en-US" sz="1200" dirty="0" smtClean="0">
                <a:latin typeface="+mn-lt"/>
              </a:rPr>
              <a:t>pressure. </a:t>
            </a:r>
            <a:r>
              <a:rPr lang="en-US" sz="1200" dirty="0" err="1">
                <a:latin typeface="+mn-lt"/>
              </a:rPr>
              <a:t>Anesth</a:t>
            </a:r>
            <a:r>
              <a:rPr lang="en-US" sz="1200" dirty="0">
                <a:latin typeface="+mn-lt"/>
              </a:rPr>
              <a:t> Intensive </a:t>
            </a:r>
            <a:r>
              <a:rPr lang="en-US" sz="1200" dirty="0" smtClean="0">
                <a:latin typeface="+mn-lt"/>
              </a:rPr>
              <a:t>Care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2011: 39: 1103-1110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9548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PEEP Effect </a:t>
            </a:r>
            <a:r>
              <a:rPr lang="en-US" dirty="0" smtClean="0"/>
              <a:t>During </a:t>
            </a:r>
            <a:r>
              <a:rPr lang="en-US" dirty="0"/>
              <a:t>HFNC: Lung Model Study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661" b="-2661"/>
          <a:stretch>
            <a:fillRect/>
          </a:stretch>
        </p:blipFill>
        <p:spPr>
          <a:xfrm>
            <a:off x="1083733" y="1676400"/>
            <a:ext cx="2192123" cy="4449763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6436" b="-6436"/>
          <a:stretch>
            <a:fillRect/>
          </a:stretch>
        </p:blipFill>
        <p:spPr>
          <a:xfrm>
            <a:off x="3419872" y="1676400"/>
            <a:ext cx="5266928" cy="4449763"/>
          </a:xfrm>
        </p:spPr>
      </p:pic>
      <p:sp>
        <p:nvSpPr>
          <p:cNvPr id="4" name="TextBox 3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Ritchie </a:t>
            </a:r>
            <a:r>
              <a:rPr lang="en-US" sz="1200" dirty="0" smtClean="0">
                <a:latin typeface="+mn-lt"/>
              </a:rPr>
              <a:t>JE, </a:t>
            </a:r>
            <a:r>
              <a:rPr lang="en-US" sz="1200" dirty="0">
                <a:latin typeface="+mn-lt"/>
              </a:rPr>
              <a:t>Williams </a:t>
            </a:r>
            <a:r>
              <a:rPr lang="en-US" sz="1200" dirty="0" smtClean="0">
                <a:latin typeface="+mn-lt"/>
              </a:rPr>
              <a:t>AB, </a:t>
            </a:r>
            <a:r>
              <a:rPr lang="en-US" sz="1200" dirty="0">
                <a:latin typeface="+mn-lt"/>
              </a:rPr>
              <a:t>Gerard </a:t>
            </a:r>
            <a:r>
              <a:rPr lang="en-US" sz="1200" dirty="0" smtClean="0">
                <a:latin typeface="+mn-lt"/>
              </a:rPr>
              <a:t>C, et al. </a:t>
            </a:r>
            <a:r>
              <a:rPr lang="en-US" sz="1200" dirty="0">
                <a:latin typeface="+mn-lt"/>
              </a:rPr>
              <a:t>Evaluation of </a:t>
            </a:r>
            <a:r>
              <a:rPr lang="en-US" sz="1200" dirty="0" smtClean="0">
                <a:latin typeface="+mn-lt"/>
              </a:rPr>
              <a:t>humidified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nasal </a:t>
            </a:r>
            <a:r>
              <a:rPr lang="en-US" sz="1200" dirty="0">
                <a:latin typeface="+mn-lt"/>
              </a:rPr>
              <a:t>high-</a:t>
            </a:r>
            <a:r>
              <a:rPr lang="en-US" sz="1200" dirty="0" smtClean="0">
                <a:latin typeface="+mn-lt"/>
              </a:rPr>
              <a:t>flow </a:t>
            </a:r>
            <a:r>
              <a:rPr lang="en-US" sz="1200" dirty="0">
                <a:latin typeface="+mn-lt"/>
              </a:rPr>
              <a:t>oxygen system, using </a:t>
            </a:r>
            <a:r>
              <a:rPr lang="en-US" sz="1200" dirty="0" err="1">
                <a:latin typeface="+mn-lt"/>
              </a:rPr>
              <a:t>oxygraphy</a:t>
            </a:r>
            <a:r>
              <a:rPr lang="en-US" sz="1200" dirty="0">
                <a:latin typeface="+mn-lt"/>
              </a:rPr>
              <a:t>, </a:t>
            </a:r>
            <a:r>
              <a:rPr lang="en-US" sz="1200" dirty="0" err="1">
                <a:latin typeface="+mn-lt"/>
              </a:rPr>
              <a:t>capnography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and measurement </a:t>
            </a:r>
            <a:r>
              <a:rPr lang="en-US" sz="1200" dirty="0">
                <a:latin typeface="+mn-lt"/>
              </a:rPr>
              <a:t>of upper airways </a:t>
            </a:r>
            <a:r>
              <a:rPr lang="en-US" sz="1200" dirty="0" smtClean="0">
                <a:latin typeface="+mn-lt"/>
              </a:rPr>
              <a:t>pressure. </a:t>
            </a:r>
            <a:r>
              <a:rPr lang="en-US" sz="1200" dirty="0" err="1">
                <a:latin typeface="+mn-lt"/>
              </a:rPr>
              <a:t>Anesth</a:t>
            </a:r>
            <a:r>
              <a:rPr lang="en-US" sz="1200" dirty="0">
                <a:latin typeface="+mn-lt"/>
              </a:rPr>
              <a:t> Intensive </a:t>
            </a:r>
            <a:r>
              <a:rPr lang="en-US" sz="1200" dirty="0" smtClean="0">
                <a:latin typeface="+mn-lt"/>
              </a:rPr>
              <a:t>Care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2011: 39: 1103-1110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27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for Oxygen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Cardiac and respiratory arrest</a:t>
            </a:r>
          </a:p>
          <a:p>
            <a:r>
              <a:rPr lang="en-US" dirty="0" err="1" smtClean="0"/>
              <a:t>Hypoxaemia</a:t>
            </a:r>
            <a:r>
              <a:rPr lang="en-US" dirty="0" smtClean="0"/>
              <a:t> (PaO</a:t>
            </a:r>
            <a:r>
              <a:rPr lang="en-US" baseline="-25000" dirty="0" smtClean="0"/>
              <a:t>2</a:t>
            </a:r>
            <a:r>
              <a:rPr lang="en-US" dirty="0" smtClean="0"/>
              <a:t> &lt; 7.8 </a:t>
            </a:r>
            <a:r>
              <a:rPr lang="en-US" dirty="0" err="1" smtClean="0"/>
              <a:t>kPa</a:t>
            </a:r>
            <a:r>
              <a:rPr lang="en-US" dirty="0" smtClean="0"/>
              <a:t>, SaO</a:t>
            </a:r>
            <a:r>
              <a:rPr lang="en-US" baseline="-25000" dirty="0" smtClean="0"/>
              <a:t>2</a:t>
            </a:r>
            <a:r>
              <a:rPr lang="en-US" dirty="0" smtClean="0"/>
              <a:t> &lt; 90%)</a:t>
            </a:r>
          </a:p>
          <a:p>
            <a:r>
              <a:rPr lang="en-US" dirty="0" smtClean="0"/>
              <a:t>Hypotension (systolic blood pressure &lt; 100 mmHg)</a:t>
            </a:r>
          </a:p>
          <a:p>
            <a:r>
              <a:rPr lang="en-US" dirty="0" smtClean="0"/>
              <a:t>Low cardiac output and metabolic acidosis (bicarbonate &lt; 18 </a:t>
            </a:r>
            <a:r>
              <a:rPr lang="en-US" dirty="0" err="1" smtClean="0"/>
              <a:t>mmol</a:t>
            </a:r>
            <a:r>
              <a:rPr lang="en-US" dirty="0" smtClean="0"/>
              <a:t>/L)</a:t>
            </a:r>
          </a:p>
          <a:p>
            <a:r>
              <a:rPr lang="en-US" dirty="0" smtClean="0"/>
              <a:t>Respiratory distress (respiratory rate &gt; 24/min)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152604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Bateman NT, Leach RM. ABC of oxygen: acute oxygen therapy. BMJ 1998; 317: 798-801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6270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PEEP Effect During HFNC in Adults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4235" b="-4235"/>
          <a:stretch>
            <a:fillRect/>
          </a:stretch>
        </p:blipFill>
        <p:spPr>
          <a:xfrm>
            <a:off x="1083733" y="1676401"/>
            <a:ext cx="3657600" cy="3192759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751" b="-3751"/>
          <a:stretch>
            <a:fillRect/>
          </a:stretch>
        </p:blipFill>
        <p:spPr>
          <a:xfrm>
            <a:off x="5029200" y="1676401"/>
            <a:ext cx="3657600" cy="3192759"/>
          </a:xfrm>
        </p:spPr>
      </p:pic>
      <p:sp>
        <p:nvSpPr>
          <p:cNvPr id="4" name="TextBox 3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Groves </a:t>
            </a:r>
            <a:r>
              <a:rPr lang="en-US" sz="1200" dirty="0" smtClean="0">
                <a:latin typeface="+mn-lt"/>
              </a:rPr>
              <a:t>N, </a:t>
            </a:r>
            <a:r>
              <a:rPr lang="en-US" sz="1200" dirty="0">
                <a:latin typeface="+mn-lt"/>
              </a:rPr>
              <a:t>Tobin </a:t>
            </a:r>
            <a:r>
              <a:rPr lang="en-US" sz="1200" dirty="0" smtClean="0">
                <a:latin typeface="+mn-lt"/>
              </a:rPr>
              <a:t>A. </a:t>
            </a:r>
            <a:r>
              <a:rPr lang="en-US" sz="1200" dirty="0">
                <a:latin typeface="+mn-lt"/>
              </a:rPr>
              <a:t>High </a:t>
            </a:r>
            <a:r>
              <a:rPr lang="en-US" sz="1200" dirty="0" smtClean="0">
                <a:latin typeface="+mn-lt"/>
              </a:rPr>
              <a:t>flow </a:t>
            </a:r>
            <a:r>
              <a:rPr lang="en-US" sz="1200" dirty="0">
                <a:latin typeface="+mn-lt"/>
              </a:rPr>
              <a:t>nasal oxygen generates </a:t>
            </a:r>
            <a:r>
              <a:rPr lang="en-US" sz="1200" dirty="0" smtClean="0">
                <a:latin typeface="+mn-lt"/>
              </a:rPr>
              <a:t>positive airway </a:t>
            </a:r>
            <a:r>
              <a:rPr lang="en-US" sz="1200" dirty="0">
                <a:latin typeface="+mn-lt"/>
              </a:rPr>
              <a:t>pressure in adult </a:t>
            </a:r>
            <a:r>
              <a:rPr lang="en-US" sz="1200" dirty="0" smtClean="0">
                <a:latin typeface="+mn-lt"/>
              </a:rPr>
              <a:t>volunteers. </a:t>
            </a:r>
            <a:r>
              <a:rPr lang="en-US" sz="1200" dirty="0" err="1">
                <a:latin typeface="+mn-lt"/>
              </a:rPr>
              <a:t>Aust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Crit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Care 2007; 20: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126-131</a:t>
            </a:r>
            <a:endParaRPr lang="en-US" sz="12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3732" y="4797152"/>
            <a:ext cx="3657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Spontaneous breathing with HFNC in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+mn-lt"/>
              </a:rPr>
              <a:t>Healthy volunteers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+mn-lt"/>
              </a:rPr>
              <a:t>Stable COPD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+mn-lt"/>
              </a:rPr>
              <a:t>Idiopathic pulmonary fibrosis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latin typeface="+mn-lt"/>
              </a:rPr>
              <a:t>Postcardiac</a:t>
            </a:r>
            <a:r>
              <a:rPr lang="en-US" sz="1600" dirty="0" smtClean="0">
                <a:latin typeface="+mn-lt"/>
              </a:rPr>
              <a:t> surgery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88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Nasopharyngeal Pressure During HFNC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8360" b="-836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Parke RL, </a:t>
            </a:r>
            <a:r>
              <a:rPr lang="en-US" sz="1200" dirty="0" err="1" smtClean="0">
                <a:latin typeface="+mn-lt"/>
              </a:rPr>
              <a:t>Eccleston</a:t>
            </a:r>
            <a:r>
              <a:rPr lang="en-US" sz="1200" dirty="0" smtClean="0">
                <a:latin typeface="+mn-lt"/>
              </a:rPr>
              <a:t> ML, </a:t>
            </a:r>
            <a:r>
              <a:rPr lang="en-US" sz="1200" dirty="0" err="1" smtClean="0">
                <a:latin typeface="+mn-lt"/>
              </a:rPr>
              <a:t>McGuinness</a:t>
            </a:r>
            <a:r>
              <a:rPr lang="en-US" sz="1200" dirty="0" smtClean="0">
                <a:latin typeface="+mn-lt"/>
              </a:rPr>
              <a:t> SP. The effects of flow on airway pressure during nasal high-flow oxygen therapy. </a:t>
            </a:r>
            <a:r>
              <a:rPr lang="en-US" sz="1200" dirty="0" err="1" smtClean="0">
                <a:latin typeface="+mn-lt"/>
              </a:rPr>
              <a:t>Respir</a:t>
            </a:r>
            <a:r>
              <a:rPr lang="en-US" sz="1200" dirty="0" smtClean="0">
                <a:latin typeface="+mn-lt"/>
              </a:rPr>
              <a:t> Care 2011; 56: 1151-1155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674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Nasopharyngeal Pressure During HFNC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35889" r="-35889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Parke RL, </a:t>
            </a:r>
            <a:r>
              <a:rPr lang="en-US" sz="1200" dirty="0" err="1" smtClean="0">
                <a:latin typeface="+mn-lt"/>
              </a:rPr>
              <a:t>Eccleston</a:t>
            </a:r>
            <a:r>
              <a:rPr lang="en-US" sz="1200" dirty="0" smtClean="0">
                <a:latin typeface="+mn-lt"/>
              </a:rPr>
              <a:t> ML, </a:t>
            </a:r>
            <a:r>
              <a:rPr lang="en-US" sz="1200" dirty="0" err="1" smtClean="0">
                <a:latin typeface="+mn-lt"/>
              </a:rPr>
              <a:t>McGuinness</a:t>
            </a:r>
            <a:r>
              <a:rPr lang="en-US" sz="1200" dirty="0" smtClean="0">
                <a:latin typeface="+mn-lt"/>
              </a:rPr>
              <a:t> SP. The effects of flow on airway pressure during nasal high-flow oxygen therapy. </a:t>
            </a:r>
            <a:r>
              <a:rPr lang="en-US" sz="1200" dirty="0" err="1" smtClean="0">
                <a:latin typeface="+mn-lt"/>
              </a:rPr>
              <a:t>Respir</a:t>
            </a:r>
            <a:r>
              <a:rPr lang="en-US" sz="1200" dirty="0" smtClean="0">
                <a:latin typeface="+mn-lt"/>
              </a:rPr>
              <a:t> Care 2011; 56: 1151-1155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5631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Oxygen Delivery Devices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Ritchie </a:t>
            </a:r>
            <a:r>
              <a:rPr lang="en-US" sz="1200" dirty="0" smtClean="0">
                <a:latin typeface="+mn-lt"/>
              </a:rPr>
              <a:t>JE, </a:t>
            </a:r>
            <a:r>
              <a:rPr lang="en-US" sz="1200" dirty="0">
                <a:latin typeface="+mn-lt"/>
              </a:rPr>
              <a:t>Williams </a:t>
            </a:r>
            <a:r>
              <a:rPr lang="en-US" sz="1200" dirty="0" smtClean="0">
                <a:latin typeface="+mn-lt"/>
              </a:rPr>
              <a:t>AB, </a:t>
            </a:r>
            <a:r>
              <a:rPr lang="en-US" sz="1200" dirty="0">
                <a:latin typeface="+mn-lt"/>
              </a:rPr>
              <a:t>Gerard </a:t>
            </a:r>
            <a:r>
              <a:rPr lang="en-US" sz="1200" dirty="0" smtClean="0">
                <a:latin typeface="+mn-lt"/>
              </a:rPr>
              <a:t>C, et al. </a:t>
            </a:r>
            <a:r>
              <a:rPr lang="en-US" sz="1200" dirty="0">
                <a:latin typeface="+mn-lt"/>
              </a:rPr>
              <a:t>Evaluation of </a:t>
            </a:r>
            <a:r>
              <a:rPr lang="en-US" sz="1200" dirty="0" smtClean="0">
                <a:latin typeface="+mn-lt"/>
              </a:rPr>
              <a:t>humidified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nasal </a:t>
            </a:r>
            <a:r>
              <a:rPr lang="en-US" sz="1200" dirty="0">
                <a:latin typeface="+mn-lt"/>
              </a:rPr>
              <a:t>high-</a:t>
            </a:r>
            <a:r>
              <a:rPr lang="en-US" sz="1200" dirty="0" smtClean="0">
                <a:latin typeface="+mn-lt"/>
              </a:rPr>
              <a:t>flow </a:t>
            </a:r>
            <a:r>
              <a:rPr lang="en-US" sz="1200" dirty="0">
                <a:latin typeface="+mn-lt"/>
              </a:rPr>
              <a:t>oxygen system, using </a:t>
            </a:r>
            <a:r>
              <a:rPr lang="en-US" sz="1200" dirty="0" err="1">
                <a:latin typeface="+mn-lt"/>
              </a:rPr>
              <a:t>oxygraphy</a:t>
            </a:r>
            <a:r>
              <a:rPr lang="en-US" sz="1200" dirty="0">
                <a:latin typeface="+mn-lt"/>
              </a:rPr>
              <a:t>, </a:t>
            </a:r>
            <a:r>
              <a:rPr lang="en-US" sz="1200" dirty="0" err="1">
                <a:latin typeface="+mn-lt"/>
              </a:rPr>
              <a:t>capnography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and measurement </a:t>
            </a:r>
            <a:r>
              <a:rPr lang="en-US" sz="1200" dirty="0">
                <a:latin typeface="+mn-lt"/>
              </a:rPr>
              <a:t>of upper airways </a:t>
            </a:r>
            <a:r>
              <a:rPr lang="en-US" sz="1200" dirty="0" smtClean="0">
                <a:latin typeface="+mn-lt"/>
              </a:rPr>
              <a:t>pressure. </a:t>
            </a:r>
            <a:r>
              <a:rPr lang="en-US" sz="1200" dirty="0" err="1">
                <a:latin typeface="+mn-lt"/>
              </a:rPr>
              <a:t>Anesth</a:t>
            </a:r>
            <a:r>
              <a:rPr lang="en-US" sz="1200" dirty="0">
                <a:latin typeface="+mn-lt"/>
              </a:rPr>
              <a:t> Intensive </a:t>
            </a:r>
            <a:r>
              <a:rPr lang="en-US" sz="1200" dirty="0" smtClean="0">
                <a:latin typeface="+mn-lt"/>
              </a:rPr>
              <a:t>Care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2011: 39: 1103-1110</a:t>
            </a:r>
            <a:endParaRPr lang="en-US" sz="1200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0834" r="-10834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6588224" y="2420888"/>
            <a:ext cx="1181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40 </a:t>
            </a:r>
            <a:r>
              <a:rPr lang="en-US" sz="1200" b="1" dirty="0" err="1" smtClean="0">
                <a:latin typeface="+mn-lt"/>
              </a:rPr>
              <a:t>lpm</a:t>
            </a:r>
            <a:r>
              <a:rPr lang="en-US" sz="1200" b="1" dirty="0" smtClean="0">
                <a:latin typeface="+mn-lt"/>
              </a:rPr>
              <a:t> via nose</a:t>
            </a:r>
            <a:endParaRPr lang="en-US" sz="12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4" y="3872081"/>
            <a:ext cx="1181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10 </a:t>
            </a:r>
            <a:r>
              <a:rPr lang="en-US" sz="1200" b="1" dirty="0" err="1" smtClean="0">
                <a:latin typeface="+mn-lt"/>
              </a:rPr>
              <a:t>lpm</a:t>
            </a:r>
            <a:r>
              <a:rPr lang="en-US" sz="1200" b="1" dirty="0" smtClean="0">
                <a:latin typeface="+mn-lt"/>
              </a:rPr>
              <a:t> via nose</a:t>
            </a:r>
            <a:endParaRPr lang="en-US" sz="12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3224009"/>
            <a:ext cx="1663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40 </a:t>
            </a:r>
            <a:r>
              <a:rPr lang="en-US" sz="1200" b="1" dirty="0" err="1" smtClean="0">
                <a:latin typeface="+mn-lt"/>
              </a:rPr>
              <a:t>lpm</a:t>
            </a:r>
            <a:r>
              <a:rPr lang="en-US" sz="1200" b="1" dirty="0" smtClean="0">
                <a:latin typeface="+mn-lt"/>
              </a:rPr>
              <a:t> via mouth open</a:t>
            </a:r>
            <a:endParaRPr 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028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Breathing Pattern During HFNC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6860" b="-26860"/>
          <a:stretch>
            <a:fillRect/>
          </a:stretch>
        </p:blipFill>
        <p:spPr/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6860" b="-2686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n-lt"/>
              </a:rPr>
              <a:t>Riera</a:t>
            </a:r>
            <a:r>
              <a:rPr lang="en-US" sz="1200" dirty="0" smtClean="0">
                <a:latin typeface="+mn-lt"/>
              </a:rPr>
              <a:t> J, Pérez P, Cortés J, et al. Effect of high-flow nasal cannula and body position on end-expiratory lung volume: a cohort study using electrical impedance tomography. </a:t>
            </a:r>
            <a:r>
              <a:rPr lang="en-US" sz="1200" dirty="0" err="1" smtClean="0">
                <a:latin typeface="+mn-lt"/>
              </a:rPr>
              <a:t>Respir</a:t>
            </a:r>
            <a:r>
              <a:rPr lang="en-US" sz="1200" dirty="0" smtClean="0">
                <a:latin typeface="+mn-lt"/>
              </a:rPr>
              <a:t> Care 2013; 58: 589-596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1513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HFNC Increases EELV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4693" r="-4693"/>
          <a:stretch>
            <a:fillRect/>
          </a:stretch>
        </p:blipFill>
        <p:spPr>
          <a:xfrm>
            <a:off x="1066801" y="2161377"/>
            <a:ext cx="4153271" cy="2851799"/>
          </a:xfrm>
        </p:spPr>
      </p:pic>
      <p:sp>
        <p:nvSpPr>
          <p:cNvPr id="6" name="TextBox 5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Corley </a:t>
            </a:r>
            <a:r>
              <a:rPr lang="en-US" sz="1200" dirty="0" smtClean="0">
                <a:latin typeface="+mn-lt"/>
              </a:rPr>
              <a:t>A, </a:t>
            </a:r>
            <a:r>
              <a:rPr lang="en-US" sz="1200" dirty="0" err="1">
                <a:latin typeface="+mn-lt"/>
              </a:rPr>
              <a:t>Caruana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LR, </a:t>
            </a:r>
            <a:r>
              <a:rPr lang="en-US" sz="1200" dirty="0">
                <a:latin typeface="+mn-lt"/>
              </a:rPr>
              <a:t>Barnett </a:t>
            </a:r>
            <a:r>
              <a:rPr lang="en-US" sz="1200" dirty="0" smtClean="0">
                <a:latin typeface="+mn-lt"/>
              </a:rPr>
              <a:t>AG, et al. Oxygen delivery </a:t>
            </a:r>
            <a:r>
              <a:rPr lang="en-US" sz="1200" dirty="0">
                <a:latin typeface="+mn-lt"/>
              </a:rPr>
              <a:t>through high-</a:t>
            </a:r>
            <a:r>
              <a:rPr lang="en-US" sz="1200" dirty="0" smtClean="0">
                <a:latin typeface="+mn-lt"/>
              </a:rPr>
              <a:t>flow </a:t>
            </a:r>
            <a:r>
              <a:rPr lang="en-US" sz="1200" dirty="0">
                <a:latin typeface="+mn-lt"/>
              </a:rPr>
              <a:t>nasal </a:t>
            </a:r>
            <a:r>
              <a:rPr lang="en-US" sz="1200" dirty="0" err="1">
                <a:latin typeface="+mn-lt"/>
              </a:rPr>
              <a:t>cannulae</a:t>
            </a:r>
            <a:r>
              <a:rPr lang="en-US" sz="1200" dirty="0">
                <a:latin typeface="+mn-lt"/>
              </a:rPr>
              <a:t> increase end-</a:t>
            </a:r>
            <a:r>
              <a:rPr lang="en-US" sz="1200" dirty="0" smtClean="0">
                <a:latin typeface="+mn-lt"/>
              </a:rPr>
              <a:t>expiratory lung </a:t>
            </a:r>
            <a:r>
              <a:rPr lang="en-US" sz="1200" dirty="0">
                <a:latin typeface="+mn-lt"/>
              </a:rPr>
              <a:t>volume and reduce respiratory rate in post-cardiac </a:t>
            </a:r>
            <a:r>
              <a:rPr lang="en-US" sz="1200" dirty="0" smtClean="0">
                <a:latin typeface="+mn-lt"/>
              </a:rPr>
              <a:t>surgical patients. </a:t>
            </a:r>
            <a:r>
              <a:rPr lang="en-US" sz="1200" dirty="0">
                <a:latin typeface="+mn-lt"/>
              </a:rPr>
              <a:t>Br J </a:t>
            </a:r>
            <a:r>
              <a:rPr lang="en-US" sz="1200" dirty="0" err="1" smtClean="0">
                <a:latin typeface="+mn-lt"/>
              </a:rPr>
              <a:t>Anaesth</a:t>
            </a:r>
            <a:r>
              <a:rPr lang="en-US" sz="1200" dirty="0" smtClean="0">
                <a:latin typeface="+mn-lt"/>
              </a:rPr>
              <a:t> 2011; 107: 998-1004</a:t>
            </a:r>
            <a:endParaRPr lang="en-US" sz="12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5752" y="2204864"/>
            <a:ext cx="296267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Increased airway pressure was significantly correlated with increased lung volume of </a:t>
            </a:r>
            <a:r>
              <a:rPr lang="en-US" sz="3200" b="1" dirty="0" smtClean="0">
                <a:latin typeface="+mn-lt"/>
              </a:rPr>
              <a:t>25.6%</a:t>
            </a:r>
            <a:endParaRPr lang="en-US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5752" y="3957444"/>
            <a:ext cx="2962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End-expiratory lung impedance is a surrogate for end-expiratory lung volume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4726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Breathing Pattern During HFNC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-55063" b="-55063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Corley </a:t>
            </a:r>
            <a:r>
              <a:rPr lang="en-US" sz="1200" dirty="0" smtClean="0">
                <a:latin typeface="+mn-lt"/>
              </a:rPr>
              <a:t>A, </a:t>
            </a:r>
            <a:r>
              <a:rPr lang="en-US" sz="1200" dirty="0" err="1">
                <a:latin typeface="+mn-lt"/>
              </a:rPr>
              <a:t>Caruana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LR, </a:t>
            </a:r>
            <a:r>
              <a:rPr lang="en-US" sz="1200" dirty="0">
                <a:latin typeface="+mn-lt"/>
              </a:rPr>
              <a:t>Barnett </a:t>
            </a:r>
            <a:r>
              <a:rPr lang="en-US" sz="1200" dirty="0" smtClean="0">
                <a:latin typeface="+mn-lt"/>
              </a:rPr>
              <a:t>AG, et al. Oxygen delivery </a:t>
            </a:r>
            <a:r>
              <a:rPr lang="en-US" sz="1200" dirty="0">
                <a:latin typeface="+mn-lt"/>
              </a:rPr>
              <a:t>through high-</a:t>
            </a:r>
            <a:r>
              <a:rPr lang="en-US" sz="1200" dirty="0" smtClean="0">
                <a:latin typeface="+mn-lt"/>
              </a:rPr>
              <a:t>flow </a:t>
            </a:r>
            <a:r>
              <a:rPr lang="en-US" sz="1200" dirty="0">
                <a:latin typeface="+mn-lt"/>
              </a:rPr>
              <a:t>nasal </a:t>
            </a:r>
            <a:r>
              <a:rPr lang="en-US" sz="1200" dirty="0" err="1">
                <a:latin typeface="+mn-lt"/>
              </a:rPr>
              <a:t>cannulae</a:t>
            </a:r>
            <a:r>
              <a:rPr lang="en-US" sz="1200" dirty="0">
                <a:latin typeface="+mn-lt"/>
              </a:rPr>
              <a:t> increase end-</a:t>
            </a:r>
            <a:r>
              <a:rPr lang="en-US" sz="1200" dirty="0" smtClean="0">
                <a:latin typeface="+mn-lt"/>
              </a:rPr>
              <a:t>expiratory lung </a:t>
            </a:r>
            <a:r>
              <a:rPr lang="en-US" sz="1200" dirty="0">
                <a:latin typeface="+mn-lt"/>
              </a:rPr>
              <a:t>volume and reduce respiratory rate in post-cardiac </a:t>
            </a:r>
            <a:r>
              <a:rPr lang="en-US" sz="1200" dirty="0" smtClean="0">
                <a:latin typeface="+mn-lt"/>
              </a:rPr>
              <a:t>surgical patients. </a:t>
            </a:r>
            <a:r>
              <a:rPr lang="en-US" sz="1200" dirty="0">
                <a:latin typeface="+mn-lt"/>
              </a:rPr>
              <a:t>Br J </a:t>
            </a:r>
            <a:r>
              <a:rPr lang="en-US" sz="1200" dirty="0" err="1" smtClean="0">
                <a:latin typeface="+mn-lt"/>
              </a:rPr>
              <a:t>Anaesth</a:t>
            </a:r>
            <a:r>
              <a:rPr lang="en-US" sz="1200" dirty="0" smtClean="0">
                <a:latin typeface="+mn-lt"/>
              </a:rPr>
              <a:t> 2011; 107: 998-1004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0751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Physiological Effect of HFNC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Effects on oxygenation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Effects on airway pressure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Effects on lung volume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Effects on CO</a:t>
            </a:r>
            <a:r>
              <a:rPr lang="en-US" baseline="-250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elimination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Appropriate humidification</a:t>
            </a:r>
          </a:p>
        </p:txBody>
      </p:sp>
    </p:spTree>
    <p:extLst>
      <p:ext uri="{BB962C8B-B14F-4D97-AF65-F5344CB8AC3E}">
        <p14:creationId xmlns:p14="http://schemas.microsoft.com/office/powerpoint/2010/main" val="2519117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416" y="1909316"/>
            <a:ext cx="3302000" cy="3327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FiO</a:t>
            </a:r>
            <a:r>
              <a:rPr lang="en-US" baseline="-25000" dirty="0" smtClean="0"/>
              <a:t>2</a:t>
            </a:r>
            <a:r>
              <a:rPr lang="en-US" dirty="0" smtClean="0"/>
              <a:t> at Different Respiratory Rate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l="-4687" r="-4687"/>
          <a:stretch>
            <a:fillRect/>
          </a:stretch>
        </p:blipFill>
        <p:spPr>
          <a:xfrm>
            <a:off x="1066800" y="1600200"/>
            <a:ext cx="4009256" cy="4525963"/>
          </a:xfrm>
        </p:spPr>
      </p:pic>
      <p:sp>
        <p:nvSpPr>
          <p:cNvPr id="8" name="TextBox 7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n-lt"/>
              </a:rPr>
              <a:t>Wagstaff</a:t>
            </a:r>
            <a:r>
              <a:rPr lang="en-US" sz="1200" dirty="0" smtClean="0">
                <a:latin typeface="+mn-lt"/>
              </a:rPr>
              <a:t> TAJ, </a:t>
            </a:r>
            <a:r>
              <a:rPr lang="en-US" sz="1200" dirty="0" err="1" smtClean="0">
                <a:latin typeface="+mn-lt"/>
              </a:rPr>
              <a:t>Soni</a:t>
            </a:r>
            <a:r>
              <a:rPr lang="en-US" sz="1200" dirty="0" smtClean="0">
                <a:latin typeface="+mn-lt"/>
              </a:rPr>
              <a:t> N. Performance of six types of oxygen delivery devices at varying respiratory rates. </a:t>
            </a:r>
            <a:r>
              <a:rPr lang="en-US" sz="1200" dirty="0" err="1" smtClean="0">
                <a:latin typeface="+mn-lt"/>
              </a:rPr>
              <a:t>Anaesthesia</a:t>
            </a:r>
            <a:r>
              <a:rPr lang="en-US" sz="1200" dirty="0" smtClean="0">
                <a:latin typeface="+mn-lt"/>
              </a:rPr>
              <a:t> 2007; 62: 492-503</a:t>
            </a:r>
            <a:endParaRPr lang="en-US" sz="12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9154" y="4338084"/>
            <a:ext cx="71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2 </a:t>
            </a:r>
            <a:r>
              <a:rPr lang="en-US" dirty="0" err="1" smtClean="0">
                <a:latin typeface="+mn-lt"/>
              </a:rPr>
              <a:t>lpm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3602" y="3847538"/>
            <a:ext cx="71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6 </a:t>
            </a:r>
            <a:r>
              <a:rPr lang="en-US" dirty="0" err="1" smtClean="0">
                <a:latin typeface="+mn-lt"/>
              </a:rPr>
              <a:t>lpm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6610" y="3491716"/>
            <a:ext cx="82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10 </a:t>
            </a:r>
            <a:r>
              <a:rPr lang="en-US" dirty="0" err="1" smtClean="0">
                <a:latin typeface="+mn-lt"/>
              </a:rPr>
              <a:t>lpm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6610" y="3203684"/>
            <a:ext cx="82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15 </a:t>
            </a:r>
            <a:r>
              <a:rPr lang="en-US" dirty="0" err="1" smtClean="0">
                <a:latin typeface="+mn-lt"/>
              </a:rPr>
              <a:t>lpm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7532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HFNC vs. Conventional Oxygen Therapy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650" r="-265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066800" y="6152604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n-lt"/>
              </a:rPr>
              <a:t>Ricard</a:t>
            </a:r>
            <a:r>
              <a:rPr lang="en-US" sz="1200" dirty="0" smtClean="0">
                <a:latin typeface="+mn-lt"/>
              </a:rPr>
              <a:t> JD. High flow nasal oxygen in acute respiratory failure. </a:t>
            </a:r>
            <a:r>
              <a:rPr lang="en-US" sz="1200" dirty="0" err="1" smtClean="0">
                <a:latin typeface="+mn-lt"/>
              </a:rPr>
              <a:t>Minverva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Anestesiol</a:t>
            </a:r>
            <a:r>
              <a:rPr lang="en-US" sz="1200" dirty="0" smtClean="0">
                <a:latin typeface="+mn-lt"/>
              </a:rPr>
              <a:t> 2012; 78: 836-841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3774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Flow Devices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96" r="-96"/>
          <a:stretch>
            <a:fillRect/>
          </a:stretch>
        </p:blipFill>
        <p:spPr>
          <a:xfrm>
            <a:off x="3563888" y="1676400"/>
            <a:ext cx="2207096" cy="4449763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-1535" r="-1535"/>
          <a:stretch>
            <a:fillRect/>
          </a:stretch>
        </p:blipFill>
        <p:spPr>
          <a:xfrm>
            <a:off x="1083733" y="1676400"/>
            <a:ext cx="2336139" cy="4449763"/>
          </a:xfrm>
        </p:spPr>
      </p:pic>
      <p:sp>
        <p:nvSpPr>
          <p:cNvPr id="11" name="TextBox 10"/>
          <p:cNvSpPr txBox="1"/>
          <p:nvPr/>
        </p:nvSpPr>
        <p:spPr>
          <a:xfrm>
            <a:off x="5805902" y="1700808"/>
            <a:ext cx="2746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+mn-lt"/>
              </a:rPr>
              <a:t>Oxygen delivery at flow rate below the normal patient inspiratory flow rate of about 30 </a:t>
            </a:r>
            <a:r>
              <a:rPr lang="en-US" dirty="0" err="1" smtClean="0">
                <a:latin typeface="+mn-lt"/>
              </a:rPr>
              <a:t>lpm</a:t>
            </a:r>
            <a:endParaRPr lang="en-US" dirty="0" smtClean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+mn-lt"/>
              </a:rPr>
              <a:t>Variable FiO</a:t>
            </a:r>
            <a:r>
              <a:rPr lang="en-US" baseline="-25000" dirty="0" smtClean="0">
                <a:latin typeface="+mn-lt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800" y="6152604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Pruitt WC, Jacobs M. Breathing lessons: basics of oxygen therapy. Nursing 2003; 33: 43-45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637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Physiological Effect of HFNC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Effects on oxygenation</a:t>
            </a:r>
          </a:p>
          <a:p>
            <a:r>
              <a:rPr lang="en-US" dirty="0" smtClean="0"/>
              <a:t>Effects on airway pressure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Effects on lung volume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Effects on CO</a:t>
            </a:r>
            <a:r>
              <a:rPr lang="en-US" baseline="-25000" dirty="0" smtClean="0">
                <a:solidFill>
                  <a:srgbClr val="D9D9D9"/>
                </a:solidFill>
              </a:rPr>
              <a:t>2</a:t>
            </a:r>
            <a:r>
              <a:rPr lang="en-US" dirty="0" smtClean="0">
                <a:solidFill>
                  <a:srgbClr val="D9D9D9"/>
                </a:solidFill>
              </a:rPr>
              <a:t> elimination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Appropriate humidification</a:t>
            </a:r>
          </a:p>
        </p:txBody>
      </p:sp>
    </p:spTree>
    <p:extLst>
      <p:ext uri="{BB962C8B-B14F-4D97-AF65-F5344CB8AC3E}">
        <p14:creationId xmlns:p14="http://schemas.microsoft.com/office/powerpoint/2010/main" val="118166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040643" y="2479386"/>
            <a:ext cx="1786688" cy="576064"/>
          </a:xfrm>
          <a:prstGeom prst="rect">
            <a:avLst/>
          </a:prstGeom>
          <a:solidFill>
            <a:srgbClr val="31859C"/>
          </a:solidFill>
          <a:ln>
            <a:solidFill>
              <a:srgbClr val="31859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 of Motion</a:t>
            </a:r>
            <a:endParaRPr lang="en-US" dirty="0"/>
          </a:p>
        </p:txBody>
      </p:sp>
      <p:sp>
        <p:nvSpPr>
          <p:cNvPr id="6" name="Shape 1197"/>
          <p:cNvSpPr/>
          <p:nvPr/>
        </p:nvSpPr>
        <p:spPr>
          <a:xfrm flipV="1">
            <a:off x="1259632" y="5298622"/>
            <a:ext cx="2" cy="656423"/>
          </a:xfrm>
          <a:prstGeom prst="line">
            <a:avLst/>
          </a:prstGeom>
          <a:noFill/>
          <a:ln w="76200" cap="flat">
            <a:solidFill>
              <a:schemeClr val="bg1"/>
            </a:solidFill>
            <a:prstDash val="solid"/>
            <a:bevel/>
            <a:headEnd type="triangle" w="med" len="med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Shape 1198"/>
          <p:cNvSpPr/>
          <p:nvPr/>
        </p:nvSpPr>
        <p:spPr>
          <a:xfrm>
            <a:off x="2123728" y="4373657"/>
            <a:ext cx="1436509" cy="5006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 numCol="1" anchor="t">
            <a:spAutoFit/>
          </a:bodyPr>
          <a:lstStyle>
            <a:lvl1pPr defTabSz="457200">
              <a:defRPr sz="2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0000"/>
                </a:solidFill>
                <a:latin typeface="+mn-lt"/>
              </a:rPr>
              <a:t>Pressure = </a:t>
            </a:r>
          </a:p>
        </p:txBody>
      </p:sp>
      <p:sp>
        <p:nvSpPr>
          <p:cNvPr id="9" name="Shape 1199"/>
          <p:cNvSpPr/>
          <p:nvPr/>
        </p:nvSpPr>
        <p:spPr>
          <a:xfrm>
            <a:off x="3892636" y="4077072"/>
            <a:ext cx="1099578" cy="5006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 numCol="1" anchor="t">
            <a:spAutoFit/>
          </a:bodyPr>
          <a:lstStyle>
            <a:lvl1pPr defTabSz="457200">
              <a:defRPr sz="2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0000"/>
                </a:solidFill>
                <a:latin typeface="+mn-lt"/>
              </a:rPr>
              <a:t>Volume</a:t>
            </a:r>
          </a:p>
        </p:txBody>
      </p:sp>
      <p:sp>
        <p:nvSpPr>
          <p:cNvPr id="10" name="Shape 1200"/>
          <p:cNvSpPr/>
          <p:nvPr/>
        </p:nvSpPr>
        <p:spPr>
          <a:xfrm>
            <a:off x="3644288" y="4683016"/>
            <a:ext cx="1598963" cy="5006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 numCol="1" anchor="t">
            <a:spAutoFit/>
          </a:bodyPr>
          <a:lstStyle>
            <a:lvl1pPr defTabSz="457200">
              <a:defRPr sz="2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0000"/>
                </a:solidFill>
                <a:latin typeface="+mn-lt"/>
              </a:rPr>
              <a:t>Compliance</a:t>
            </a:r>
          </a:p>
        </p:txBody>
      </p:sp>
      <p:sp>
        <p:nvSpPr>
          <p:cNvPr id="11" name="Shape 1201"/>
          <p:cNvSpPr/>
          <p:nvPr/>
        </p:nvSpPr>
        <p:spPr>
          <a:xfrm>
            <a:off x="5196157" y="4406142"/>
            <a:ext cx="2568129" cy="5006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 numCol="1" anchor="t">
            <a:spAutoFit/>
          </a:bodyPr>
          <a:lstStyle>
            <a:lvl1pPr defTabSz="457200">
              <a:defRPr sz="2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0000"/>
                </a:solidFill>
                <a:latin typeface="+mn-lt"/>
              </a:rPr>
              <a:t>+ Flow × Resistance</a:t>
            </a:r>
          </a:p>
        </p:txBody>
      </p:sp>
      <p:sp>
        <p:nvSpPr>
          <p:cNvPr id="12" name="Shape 1202"/>
          <p:cNvSpPr/>
          <p:nvPr/>
        </p:nvSpPr>
        <p:spPr>
          <a:xfrm>
            <a:off x="3742478" y="4664954"/>
            <a:ext cx="1337344" cy="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bevel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2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483768" y="1876302"/>
            <a:ext cx="1727998" cy="172820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volume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228184" y="2780928"/>
            <a:ext cx="1536102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73417" y="2596142"/>
            <a:ext cx="6304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Flow</a:t>
            </a:r>
            <a:endParaRPr lang="en-US" dirty="0">
              <a:latin typeface="+mn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188026" y="2173626"/>
            <a:ext cx="153610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50273" y="1988840"/>
            <a:ext cx="996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Pressure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42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End-Expiratory Pressure &amp; Inspiratory Flow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4235" b="-4235"/>
          <a:stretch>
            <a:fillRect/>
          </a:stretch>
        </p:blipFill>
        <p:spPr>
          <a:xfrm>
            <a:off x="1083733" y="1676401"/>
            <a:ext cx="3657600" cy="3192759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751" b="-3751"/>
          <a:stretch>
            <a:fillRect/>
          </a:stretch>
        </p:blipFill>
        <p:spPr>
          <a:xfrm>
            <a:off x="5029200" y="1676401"/>
            <a:ext cx="3657600" cy="3192759"/>
          </a:xfrm>
        </p:spPr>
      </p:pic>
      <p:sp>
        <p:nvSpPr>
          <p:cNvPr id="4" name="TextBox 3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Groves </a:t>
            </a:r>
            <a:r>
              <a:rPr lang="en-US" sz="1200" dirty="0" smtClean="0">
                <a:latin typeface="+mn-lt"/>
              </a:rPr>
              <a:t>N, </a:t>
            </a:r>
            <a:r>
              <a:rPr lang="en-US" sz="1200" dirty="0">
                <a:latin typeface="+mn-lt"/>
              </a:rPr>
              <a:t>Tobin </a:t>
            </a:r>
            <a:r>
              <a:rPr lang="en-US" sz="1200" dirty="0" smtClean="0">
                <a:latin typeface="+mn-lt"/>
              </a:rPr>
              <a:t>A. </a:t>
            </a:r>
            <a:r>
              <a:rPr lang="en-US" sz="1200" dirty="0">
                <a:latin typeface="+mn-lt"/>
              </a:rPr>
              <a:t>High </a:t>
            </a:r>
            <a:r>
              <a:rPr lang="en-US" sz="1200" dirty="0" smtClean="0">
                <a:latin typeface="+mn-lt"/>
              </a:rPr>
              <a:t>flow </a:t>
            </a:r>
            <a:r>
              <a:rPr lang="en-US" sz="1200" dirty="0">
                <a:latin typeface="+mn-lt"/>
              </a:rPr>
              <a:t>nasal oxygen generates </a:t>
            </a:r>
            <a:r>
              <a:rPr lang="en-US" sz="1200" dirty="0" smtClean="0">
                <a:latin typeface="+mn-lt"/>
              </a:rPr>
              <a:t>positive airway </a:t>
            </a:r>
            <a:r>
              <a:rPr lang="en-US" sz="1200" dirty="0">
                <a:latin typeface="+mn-lt"/>
              </a:rPr>
              <a:t>pressure in adult </a:t>
            </a:r>
            <a:r>
              <a:rPr lang="en-US" sz="1200" dirty="0" smtClean="0">
                <a:latin typeface="+mn-lt"/>
              </a:rPr>
              <a:t>volunteers. </a:t>
            </a:r>
            <a:r>
              <a:rPr lang="en-US" sz="1200" dirty="0" err="1">
                <a:latin typeface="+mn-lt"/>
              </a:rPr>
              <a:t>Aust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Crit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Care 2007; 20: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126-131</a:t>
            </a:r>
            <a:endParaRPr lang="en-US" sz="12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799" y="4797152"/>
            <a:ext cx="367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Open Mouth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1923" y="4797152"/>
            <a:ext cx="367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Closed Mouth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3733" y="5363924"/>
            <a:ext cx="760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Increase in airway pressure: 0.8 cmH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O per 10 </a:t>
            </a:r>
            <a:r>
              <a:rPr lang="en-US" dirty="0" err="1" smtClean="0">
                <a:latin typeface="+mn-lt"/>
              </a:rPr>
              <a:t>lpm</a:t>
            </a:r>
            <a:r>
              <a:rPr lang="en-US" dirty="0" smtClean="0">
                <a:latin typeface="+mn-lt"/>
              </a:rPr>
              <a:t> flow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7758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End-Expiratory Pressure &amp; Inspiratory Flow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35889" r="-35889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Parke RL, </a:t>
            </a:r>
            <a:r>
              <a:rPr lang="en-US" sz="1200" dirty="0" err="1" smtClean="0">
                <a:latin typeface="+mn-lt"/>
              </a:rPr>
              <a:t>Eccleston</a:t>
            </a:r>
            <a:r>
              <a:rPr lang="en-US" sz="1200" dirty="0" smtClean="0">
                <a:latin typeface="+mn-lt"/>
              </a:rPr>
              <a:t> ML, </a:t>
            </a:r>
            <a:r>
              <a:rPr lang="en-US" sz="1200" dirty="0" err="1" smtClean="0">
                <a:latin typeface="+mn-lt"/>
              </a:rPr>
              <a:t>McGuinness</a:t>
            </a:r>
            <a:r>
              <a:rPr lang="en-US" sz="1200" dirty="0" smtClean="0">
                <a:latin typeface="+mn-lt"/>
              </a:rPr>
              <a:t> SP. The effects of flow on airway pressure during nasal high-flow oxygen therapy. </a:t>
            </a:r>
            <a:r>
              <a:rPr lang="en-US" sz="1200" dirty="0" err="1" smtClean="0">
                <a:latin typeface="+mn-lt"/>
              </a:rPr>
              <a:t>Respir</a:t>
            </a:r>
            <a:r>
              <a:rPr lang="en-US" sz="1200" dirty="0" smtClean="0">
                <a:latin typeface="+mn-lt"/>
              </a:rPr>
              <a:t> Care 2011; 56: 1151-1155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1826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Physiological Effect of HFNC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Effects on oxygenation</a:t>
            </a:r>
          </a:p>
          <a:p>
            <a:r>
              <a:rPr lang="en-US" dirty="0" smtClean="0"/>
              <a:t>Effects on airway pressure</a:t>
            </a:r>
          </a:p>
          <a:p>
            <a:r>
              <a:rPr lang="en-US" dirty="0" smtClean="0"/>
              <a:t>Effects on lung volume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Effects on CO</a:t>
            </a:r>
            <a:r>
              <a:rPr lang="en-US" baseline="-25000" dirty="0" smtClean="0">
                <a:solidFill>
                  <a:srgbClr val="D9D9D9"/>
                </a:solidFill>
              </a:rPr>
              <a:t>2</a:t>
            </a:r>
            <a:r>
              <a:rPr lang="en-US" dirty="0" smtClean="0">
                <a:solidFill>
                  <a:srgbClr val="D9D9D9"/>
                </a:solidFill>
              </a:rPr>
              <a:t> elimination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Appropriate humidification</a:t>
            </a:r>
          </a:p>
        </p:txBody>
      </p:sp>
    </p:spTree>
    <p:extLst>
      <p:ext uri="{BB962C8B-B14F-4D97-AF65-F5344CB8AC3E}">
        <p14:creationId xmlns:p14="http://schemas.microsoft.com/office/powerpoint/2010/main" val="118166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HFNC Increases EELV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4693" r="-4693"/>
          <a:stretch>
            <a:fillRect/>
          </a:stretch>
        </p:blipFill>
        <p:spPr>
          <a:xfrm>
            <a:off x="1066801" y="2161377"/>
            <a:ext cx="4153271" cy="2851799"/>
          </a:xfrm>
        </p:spPr>
      </p:pic>
      <p:sp>
        <p:nvSpPr>
          <p:cNvPr id="6" name="TextBox 5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Corley </a:t>
            </a:r>
            <a:r>
              <a:rPr lang="en-US" sz="1200" dirty="0" smtClean="0">
                <a:latin typeface="+mn-lt"/>
              </a:rPr>
              <a:t>A, </a:t>
            </a:r>
            <a:r>
              <a:rPr lang="en-US" sz="1200" dirty="0" err="1">
                <a:latin typeface="+mn-lt"/>
              </a:rPr>
              <a:t>Caruana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LR, </a:t>
            </a:r>
            <a:r>
              <a:rPr lang="en-US" sz="1200" dirty="0">
                <a:latin typeface="+mn-lt"/>
              </a:rPr>
              <a:t>Barnett </a:t>
            </a:r>
            <a:r>
              <a:rPr lang="en-US" sz="1200" dirty="0" smtClean="0">
                <a:latin typeface="+mn-lt"/>
              </a:rPr>
              <a:t>AG, et al. Oxygen delivery </a:t>
            </a:r>
            <a:r>
              <a:rPr lang="en-US" sz="1200" dirty="0">
                <a:latin typeface="+mn-lt"/>
              </a:rPr>
              <a:t>through high-</a:t>
            </a:r>
            <a:r>
              <a:rPr lang="en-US" sz="1200" dirty="0" smtClean="0">
                <a:latin typeface="+mn-lt"/>
              </a:rPr>
              <a:t>flow </a:t>
            </a:r>
            <a:r>
              <a:rPr lang="en-US" sz="1200" dirty="0">
                <a:latin typeface="+mn-lt"/>
              </a:rPr>
              <a:t>nasal </a:t>
            </a:r>
            <a:r>
              <a:rPr lang="en-US" sz="1200" dirty="0" err="1">
                <a:latin typeface="+mn-lt"/>
              </a:rPr>
              <a:t>cannulae</a:t>
            </a:r>
            <a:r>
              <a:rPr lang="en-US" sz="1200" dirty="0">
                <a:latin typeface="+mn-lt"/>
              </a:rPr>
              <a:t> increase end-</a:t>
            </a:r>
            <a:r>
              <a:rPr lang="en-US" sz="1200" dirty="0" smtClean="0">
                <a:latin typeface="+mn-lt"/>
              </a:rPr>
              <a:t>expiratory lung </a:t>
            </a:r>
            <a:r>
              <a:rPr lang="en-US" sz="1200" dirty="0">
                <a:latin typeface="+mn-lt"/>
              </a:rPr>
              <a:t>volume and reduce respiratory rate in post-cardiac </a:t>
            </a:r>
            <a:r>
              <a:rPr lang="en-US" sz="1200" dirty="0" smtClean="0">
                <a:latin typeface="+mn-lt"/>
              </a:rPr>
              <a:t>surgical patients. </a:t>
            </a:r>
            <a:r>
              <a:rPr lang="en-US" sz="1200" dirty="0">
                <a:latin typeface="+mn-lt"/>
              </a:rPr>
              <a:t>Br J </a:t>
            </a:r>
            <a:r>
              <a:rPr lang="en-US" sz="1200" dirty="0" err="1" smtClean="0">
                <a:latin typeface="+mn-lt"/>
              </a:rPr>
              <a:t>Anaesth</a:t>
            </a:r>
            <a:r>
              <a:rPr lang="en-US" sz="1200" dirty="0" smtClean="0">
                <a:latin typeface="+mn-lt"/>
              </a:rPr>
              <a:t> 2011; 107: 998-1004</a:t>
            </a:r>
            <a:endParaRPr lang="en-US" sz="12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5752" y="2204864"/>
            <a:ext cx="296267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Increased airway pressure was significantly correlated with increased lung volume of </a:t>
            </a:r>
            <a:r>
              <a:rPr lang="en-US" sz="3200" b="1" dirty="0" smtClean="0">
                <a:latin typeface="+mn-lt"/>
              </a:rPr>
              <a:t>25.6%</a:t>
            </a:r>
            <a:endParaRPr lang="en-US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5752" y="3957444"/>
            <a:ext cx="2962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End-expiratory lung impedance is a surrogate for end-expiratory lung volume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5172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EELV Increases with Flow Rate</a:t>
            </a:r>
            <a:endParaRPr lang="en-US" dirty="0"/>
          </a:p>
        </p:txBody>
      </p:sp>
      <p:pic>
        <p:nvPicPr>
          <p:cNvPr id="5" name="image42.png"/>
          <p:cNvPicPr>
            <a:picLocks noChangeAspect="1"/>
          </p:cNvPicPr>
          <p:nvPr/>
        </p:nvPicPr>
        <p:blipFill>
          <a:blip r:embed="rId2" cstate="print">
            <a:extLst/>
          </a:blip>
          <a:srcRect l="5375" t="38479" r="67754" b="33428"/>
          <a:stretch>
            <a:fillRect/>
          </a:stretch>
        </p:blipFill>
        <p:spPr>
          <a:xfrm>
            <a:off x="1063304" y="4127592"/>
            <a:ext cx="1728000" cy="1354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Shape 1422"/>
          <p:cNvSpPr/>
          <p:nvPr/>
        </p:nvSpPr>
        <p:spPr>
          <a:xfrm>
            <a:off x="1062953" y="3567093"/>
            <a:ext cx="1723133" cy="40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lvl="0" algn="ctr" defTabSz="457200">
              <a:defRPr sz="1800"/>
            </a:pPr>
            <a:r>
              <a:rPr b="1" dirty="0">
                <a:solidFill>
                  <a:schemeClr val="accent6">
                    <a:lumMod val="75000"/>
                  </a:schemeClr>
                </a:solidFill>
                <a:latin typeface="+mn-lt"/>
                <a:ea typeface="Tahoma Negreta"/>
                <a:cs typeface="Tahoma Negreta"/>
                <a:sym typeface="Tahoma Negreta"/>
              </a:rPr>
              <a:t>O</a:t>
            </a:r>
            <a:r>
              <a:rPr b="1" baseline="-19571" dirty="0">
                <a:solidFill>
                  <a:schemeClr val="accent6">
                    <a:lumMod val="75000"/>
                  </a:schemeClr>
                </a:solidFill>
                <a:latin typeface="+mn-lt"/>
                <a:ea typeface="Tahoma Negreta"/>
                <a:cs typeface="Tahoma Negreta"/>
                <a:sym typeface="Tahoma Negreta"/>
              </a:rPr>
              <a:t>2</a:t>
            </a:r>
            <a:r>
              <a:rPr b="1" dirty="0">
                <a:solidFill>
                  <a:schemeClr val="accent6">
                    <a:lumMod val="75000"/>
                  </a:schemeClr>
                </a:solidFill>
                <a:latin typeface="+mn-lt"/>
                <a:ea typeface="Tahoma Negreta"/>
                <a:cs typeface="Tahoma Negreta"/>
                <a:sym typeface="Tahoma Negreta"/>
              </a:rPr>
              <a:t> nasal cannula</a:t>
            </a:r>
          </a:p>
        </p:txBody>
      </p:sp>
      <p:sp>
        <p:nvSpPr>
          <p:cNvPr id="8" name="Shape 1419"/>
          <p:cNvSpPr/>
          <p:nvPr/>
        </p:nvSpPr>
        <p:spPr>
          <a:xfrm>
            <a:off x="3015887" y="3567093"/>
            <a:ext cx="1747141" cy="40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457200">
              <a:defRPr sz="1400">
                <a:solidFill>
                  <a:srgbClr val="FFFFFF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NH</a:t>
            </a:r>
            <a:r>
              <a:rPr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F</a:t>
            </a: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</a:t>
            </a:r>
            <a:r>
              <a:rPr lang="fr-FR" sz="1800" b="1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30 </a:t>
            </a:r>
            <a:r>
              <a:rPr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L</a:t>
            </a: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  <a:r>
              <a:rPr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min</a:t>
            </a:r>
            <a:r>
              <a:rPr lang="fr-FR" sz="1800" b="1" baseline="30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-1</a:t>
            </a:r>
            <a:endParaRPr sz="1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" name="image43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056336" y="4121430"/>
            <a:ext cx="1728000" cy="1355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45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016197" y="4127592"/>
            <a:ext cx="1728000" cy="1357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Shape 1419"/>
          <p:cNvSpPr/>
          <p:nvPr/>
        </p:nvSpPr>
        <p:spPr>
          <a:xfrm>
            <a:off x="5000552" y="3567093"/>
            <a:ext cx="1747141" cy="40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457200">
              <a:defRPr sz="1400">
                <a:solidFill>
                  <a:srgbClr val="FFFFFF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NH</a:t>
            </a:r>
            <a:r>
              <a:rPr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F</a:t>
            </a: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</a:t>
            </a:r>
            <a:r>
              <a:rPr lang="fr-FR" sz="1800" b="1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5</a:t>
            </a:r>
            <a:r>
              <a:rPr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0 L</a:t>
            </a: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  <a:r>
              <a:rPr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min</a:t>
            </a:r>
            <a:r>
              <a:rPr lang="fr-FR" sz="1800" b="1" baseline="30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-1</a:t>
            </a:r>
            <a:endParaRPr sz="1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2" name="image44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020406" y="4121430"/>
            <a:ext cx="1728000" cy="1361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Shape 1419"/>
          <p:cNvSpPr/>
          <p:nvPr/>
        </p:nvSpPr>
        <p:spPr>
          <a:xfrm>
            <a:off x="6998955" y="3584883"/>
            <a:ext cx="1747141" cy="40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457200">
              <a:defRPr sz="1400">
                <a:solidFill>
                  <a:srgbClr val="FFFFFF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NH</a:t>
            </a:r>
            <a:r>
              <a:rPr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F</a:t>
            </a: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</a:t>
            </a:r>
            <a:r>
              <a:rPr lang="fr-FR" sz="1800" b="1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6</a:t>
            </a:r>
            <a:r>
              <a:rPr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0 L</a:t>
            </a: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  <a:r>
              <a:rPr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min</a:t>
            </a:r>
            <a:r>
              <a:rPr lang="fr-FR" sz="1800" b="1" baseline="30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-1</a:t>
            </a:r>
            <a:endParaRPr sz="1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80648" y="1879664"/>
            <a:ext cx="7606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20 patients with </a:t>
            </a:r>
            <a:r>
              <a:rPr lang="en-US" dirty="0" err="1" smtClean="0">
                <a:latin typeface="+mn-lt"/>
              </a:rPr>
              <a:t>postcardiac</a:t>
            </a:r>
            <a:r>
              <a:rPr lang="en-US" dirty="0" smtClean="0">
                <a:latin typeface="+mn-lt"/>
              </a:rPr>
              <a:t> surgery hypoxemia (PaO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/FiO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 &lt; 300) following </a:t>
            </a:r>
            <a:r>
              <a:rPr lang="en-US" dirty="0" err="1" smtClean="0">
                <a:latin typeface="+mn-lt"/>
              </a:rPr>
              <a:t>extubaion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Two groups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+mn-lt"/>
              </a:rPr>
              <a:t>NHFO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Optiflow</a:t>
            </a:r>
            <a:r>
              <a:rPr lang="en-US" baseline="30000" dirty="0" err="1" smtClean="0">
                <a:latin typeface="+mn-lt"/>
              </a:rPr>
              <a:t>TM</a:t>
            </a:r>
            <a:r>
              <a:rPr lang="en-US" dirty="0" smtClean="0">
                <a:latin typeface="+mn-lt"/>
              </a:rPr>
              <a:t>)	flow rate titrated upwards from 30 to 50 </a:t>
            </a:r>
            <a:r>
              <a:rPr lang="en-US" dirty="0" err="1" smtClean="0">
                <a:latin typeface="+mn-lt"/>
              </a:rPr>
              <a:t>lpm</a:t>
            </a:r>
            <a:endParaRPr lang="en-US" dirty="0" smtClean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+mn-lt"/>
              </a:rPr>
              <a:t>Conventional oxygen therapy</a:t>
            </a:r>
            <a:endParaRPr lang="en-US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84168" y="1403086"/>
            <a:ext cx="26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OXIDIA study (</a:t>
            </a:r>
            <a:r>
              <a:rPr lang="en-US" dirty="0">
                <a:latin typeface="+mn-lt"/>
              </a:rPr>
              <a:t>NCT </a:t>
            </a:r>
            <a:r>
              <a:rPr lang="en-US" dirty="0" smtClean="0">
                <a:latin typeface="+mn-lt"/>
              </a:rPr>
              <a:t>02186)</a:t>
            </a:r>
            <a:endParaRPr lang="en-US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2953" y="5602014"/>
            <a:ext cx="768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End-expiratory lung impedance is a surrogate for end-expiratory lung volume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0712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Physiological Effect of HFNC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Effects on oxygenation</a:t>
            </a:r>
          </a:p>
          <a:p>
            <a:r>
              <a:rPr lang="en-US" dirty="0" smtClean="0"/>
              <a:t>Effects on airway pressure</a:t>
            </a:r>
          </a:p>
          <a:p>
            <a:r>
              <a:rPr lang="en-US" dirty="0" smtClean="0"/>
              <a:t>Effects on lung volume</a:t>
            </a:r>
          </a:p>
          <a:p>
            <a:r>
              <a:rPr lang="en-US" dirty="0" smtClean="0"/>
              <a:t>Effects on CO</a:t>
            </a:r>
            <a:r>
              <a:rPr lang="en-US" baseline="-25000" dirty="0" smtClean="0"/>
              <a:t>2</a:t>
            </a:r>
            <a:r>
              <a:rPr lang="en-US" dirty="0" smtClean="0"/>
              <a:t> elimination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Appropriate humidification</a:t>
            </a:r>
          </a:p>
        </p:txBody>
      </p:sp>
    </p:spTree>
    <p:extLst>
      <p:ext uri="{BB962C8B-B14F-4D97-AF65-F5344CB8AC3E}">
        <p14:creationId xmlns:p14="http://schemas.microsoft.com/office/powerpoint/2010/main" val="295188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 8"/>
          <p:cNvPicPr>
            <a:picLocks noChangeAspect="1"/>
          </p:cNvPicPr>
          <p:nvPr/>
        </p:nvPicPr>
        <p:blipFill rotWithShape="1">
          <a:blip r:embed="rId2"/>
          <a:srcRect l="11413" t="30399" r="30706" b="10102"/>
          <a:stretch/>
        </p:blipFill>
        <p:spPr>
          <a:xfrm>
            <a:off x="1066800" y="1655761"/>
            <a:ext cx="7620000" cy="4406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292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HFNC After Endotracheal </a:t>
            </a:r>
            <a:r>
              <a:rPr lang="en-US" dirty="0" err="1" smtClean="0"/>
              <a:t>Extubation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4523" r="-4523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Maggiore SM, </a:t>
            </a:r>
            <a:r>
              <a:rPr lang="en-US" sz="1200" dirty="0" err="1" smtClean="0">
                <a:latin typeface="+mn-lt"/>
              </a:rPr>
              <a:t>Idone</a:t>
            </a:r>
            <a:r>
              <a:rPr lang="en-US" sz="1200" dirty="0" smtClean="0">
                <a:latin typeface="+mn-lt"/>
              </a:rPr>
              <a:t> FA, </a:t>
            </a:r>
            <a:r>
              <a:rPr lang="en-US" sz="1200" dirty="0" err="1" smtClean="0">
                <a:latin typeface="+mn-lt"/>
              </a:rPr>
              <a:t>Vaschetto</a:t>
            </a:r>
            <a:r>
              <a:rPr lang="en-US" sz="1200" dirty="0" smtClean="0">
                <a:latin typeface="+mn-lt"/>
              </a:rPr>
              <a:t> R, et al. Nasal high-flow versus </a:t>
            </a:r>
            <a:r>
              <a:rPr lang="en-US" sz="1200" dirty="0" err="1" smtClean="0">
                <a:latin typeface="+mn-lt"/>
              </a:rPr>
              <a:t>Venturi</a:t>
            </a:r>
            <a:r>
              <a:rPr lang="en-US" sz="1200" dirty="0" smtClean="0">
                <a:latin typeface="+mn-lt"/>
              </a:rPr>
              <a:t> mask oxygen therapy after </a:t>
            </a:r>
            <a:r>
              <a:rPr lang="en-US" sz="1200" dirty="0" err="1" smtClean="0">
                <a:latin typeface="+mn-lt"/>
              </a:rPr>
              <a:t>extubation</a:t>
            </a:r>
            <a:r>
              <a:rPr lang="en-US" sz="1200" dirty="0" smtClean="0">
                <a:latin typeface="+mn-lt"/>
              </a:rPr>
              <a:t>: Effects on oxygenation, comfort, and clinical outcome. Am J </a:t>
            </a:r>
            <a:r>
              <a:rPr lang="en-US" sz="1200" dirty="0" err="1" smtClean="0">
                <a:latin typeface="+mn-lt"/>
              </a:rPr>
              <a:t>Respir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Crit</a:t>
            </a:r>
            <a:r>
              <a:rPr lang="en-US" sz="1200" dirty="0" smtClean="0">
                <a:latin typeface="+mn-lt"/>
              </a:rPr>
              <a:t> Care Med 2014; 190: 282-288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1847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Low Flow Devices</a:t>
            </a:r>
            <a:endParaRPr lang="en-US" dirty="0"/>
          </a:p>
        </p:txBody>
      </p:sp>
      <p:pic>
        <p:nvPicPr>
          <p:cNvPr id="7" name="image21.png" descr="prongs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051720" y="2704058"/>
            <a:ext cx="1354336" cy="15841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21000000" rev="21594000"/>
            </a:camera>
            <a:lightRig rig="chilly" dir="t"/>
          </a:scene3d>
          <a:sp3d z="63500" prstMaterial="dkEdge"/>
        </p:spPr>
      </p:pic>
      <p:pic>
        <p:nvPicPr>
          <p:cNvPr id="12" name="lune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788025" y="2276872"/>
            <a:ext cx="3096344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ZoneTexte 7"/>
          <p:cNvSpPr txBox="1"/>
          <p:nvPr/>
        </p:nvSpPr>
        <p:spPr>
          <a:xfrm>
            <a:off x="9558386" y="5411076"/>
            <a:ext cx="119313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6</a:t>
            </a:r>
            <a:r>
              <a:rPr kumimoji="0" lang="fr-FR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kumimoji="0" lang="fr-FR" sz="20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L.min</a:t>
            </a:r>
            <a:r>
              <a:rPr kumimoji="0" lang="fr-FR" sz="2400" i="0" u="none" strike="noStrike" cap="none" spc="0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-1</a:t>
            </a:r>
            <a:endParaRPr kumimoji="0" lang="fr-FR" sz="2400" i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5" y="483768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FiO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 ≈ 0.3 @ 6 </a:t>
            </a:r>
            <a:r>
              <a:rPr lang="en-US" dirty="0" err="1" smtClean="0">
                <a:latin typeface="+mn-lt"/>
              </a:rPr>
              <a:t>lpm</a:t>
            </a:r>
            <a:endParaRPr lang="en-US" dirty="0" smtClean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Conventional O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 tubing and nasal cannulas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848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Physiological Effect of HFNC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Effects on oxygenation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Effects on airway pressure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Effects on lung volume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Effects on CO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elimination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Appropriate humidification</a:t>
            </a:r>
          </a:p>
        </p:txBody>
      </p:sp>
    </p:spTree>
    <p:extLst>
      <p:ext uri="{BB962C8B-B14F-4D97-AF65-F5344CB8AC3E}">
        <p14:creationId xmlns:p14="http://schemas.microsoft.com/office/powerpoint/2010/main" val="295188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Benefits of HFNC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n-lt"/>
              </a:rPr>
              <a:t>Spoletini</a:t>
            </a:r>
            <a:r>
              <a:rPr lang="en-US" sz="1200" dirty="0" smtClean="0">
                <a:latin typeface="+mn-lt"/>
              </a:rPr>
              <a:t> G, </a:t>
            </a:r>
            <a:r>
              <a:rPr lang="en-US" sz="1200" dirty="0" err="1" smtClean="0">
                <a:latin typeface="+mn-lt"/>
              </a:rPr>
              <a:t>Alotaibi</a:t>
            </a:r>
            <a:r>
              <a:rPr lang="en-US" sz="1200" dirty="0" smtClean="0">
                <a:latin typeface="+mn-lt"/>
              </a:rPr>
              <a:t> M, </a:t>
            </a:r>
            <a:r>
              <a:rPr lang="en-US" sz="1200" dirty="0" err="1" smtClean="0">
                <a:latin typeface="+mn-lt"/>
              </a:rPr>
              <a:t>Blasi</a:t>
            </a:r>
            <a:r>
              <a:rPr lang="en-US" sz="1200" dirty="0" smtClean="0">
                <a:latin typeface="+mn-lt"/>
              </a:rPr>
              <a:t> F, et al. Heated humidified high-flow nasal oxygen in adults: mechanisms of action and clinical implications. Chest 2015; 148: 253-261</a:t>
            </a:r>
            <a:endParaRPr lang="en-US" sz="1200" dirty="0"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052150"/>
              </p:ext>
            </p:extLst>
          </p:nvPr>
        </p:nvGraphicFramePr>
        <p:xfrm>
          <a:off x="1066800" y="1600200"/>
          <a:ext cx="7620000" cy="42875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Mechanism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Clinical Benefit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Small, loose-fitting nasal prongs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Enhanced comfort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Heat and humidification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Enhanced comfort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Increased water content of mucus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Facilitated secretion removal</a:t>
                      </a:r>
                    </a:p>
                    <a:p>
                      <a:r>
                        <a:rPr lang="en-US" sz="1600" dirty="0" smtClean="0"/>
                        <a:t>Avoidance of desiccation</a:t>
                      </a:r>
                      <a:r>
                        <a:rPr lang="en-US" sz="1600" baseline="0" dirty="0" smtClean="0"/>
                        <a:t> and epithelial injury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Decreased metabolic cost of breathing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Reduced work of breathing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nasal flow rate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Reduced inspiratory entrainment of room air if mouth closed; more reliable delivery of FiO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Washout of upper airway</a:t>
                      </a:r>
                      <a:r>
                        <a:rPr lang="en-US" sz="1600" baseline="0" dirty="0" smtClean="0"/>
                        <a:t> dead space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Improved efficiency</a:t>
                      </a:r>
                      <a:r>
                        <a:rPr lang="en-US" sz="1600" baseline="0" dirty="0" smtClean="0"/>
                        <a:t> of ventilation</a:t>
                      </a:r>
                    </a:p>
                    <a:p>
                      <a:r>
                        <a:rPr lang="en-US" sz="1600" baseline="0" dirty="0" smtClean="0"/>
                        <a:t>Enhanced oxygen delivery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PEEP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Counterbalance auto-PEEP</a:t>
                      </a:r>
                    </a:p>
                    <a:p>
                      <a:r>
                        <a:rPr lang="en-US" sz="1600" dirty="0" smtClean="0"/>
                        <a:t>Decreased work of breathing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74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 of HFNC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n-lt"/>
              </a:rPr>
              <a:t>Spoletini</a:t>
            </a:r>
            <a:r>
              <a:rPr lang="en-US" sz="1200" dirty="0" smtClean="0">
                <a:latin typeface="+mn-lt"/>
              </a:rPr>
              <a:t> G, </a:t>
            </a:r>
            <a:r>
              <a:rPr lang="en-US" sz="1200" dirty="0" err="1" smtClean="0">
                <a:latin typeface="+mn-lt"/>
              </a:rPr>
              <a:t>Alotaibi</a:t>
            </a:r>
            <a:r>
              <a:rPr lang="en-US" sz="1200" dirty="0" smtClean="0">
                <a:latin typeface="+mn-lt"/>
              </a:rPr>
              <a:t> M, </a:t>
            </a:r>
            <a:r>
              <a:rPr lang="en-US" sz="1200" dirty="0" err="1" smtClean="0">
                <a:latin typeface="+mn-lt"/>
              </a:rPr>
              <a:t>Blasi</a:t>
            </a:r>
            <a:r>
              <a:rPr lang="en-US" sz="1200" dirty="0" smtClean="0">
                <a:latin typeface="+mn-lt"/>
              </a:rPr>
              <a:t> F, et al. Heated humidified high-flow nasal oxygen in adults: mechanisms of action and clinical implications. Chest 2015; 148: 253-261</a:t>
            </a:r>
            <a:endParaRPr lang="en-US" sz="12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18885"/>
            <a:ext cx="1290035" cy="1290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544764"/>
            <a:ext cx="1290035" cy="12900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71800" y="1300698"/>
            <a:ext cx="2469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Flow rate adjustment</a:t>
            </a:r>
            <a:endParaRPr lang="en-US" sz="20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3429000"/>
            <a:ext cx="1609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FiO</a:t>
            </a:r>
            <a:r>
              <a:rPr lang="en-US" sz="2000" b="1" baseline="-25000" dirty="0" smtClean="0">
                <a:latin typeface="+mn-lt"/>
              </a:rPr>
              <a:t>2</a:t>
            </a:r>
            <a:r>
              <a:rPr lang="en-US" sz="2000" b="1" dirty="0" smtClean="0">
                <a:latin typeface="+mn-lt"/>
              </a:rPr>
              <a:t> titration</a:t>
            </a:r>
            <a:endParaRPr lang="en-US" sz="20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1772816"/>
            <a:ext cx="59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35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lpm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as initial setting due to some PEEP effect and good tolerance</a:t>
            </a:r>
          </a:p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5 – 10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lpm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increments if RR fails to drop or breathing remains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labored</a:t>
            </a:r>
          </a:p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5 – 10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lpm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decrements if not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tolerated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800" y="3875564"/>
            <a:ext cx="59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Rapid improvement in oxygenation if SpO</a:t>
            </a:r>
            <a:r>
              <a:rPr lang="en-US" sz="1400" baseline="-25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falls substantially below the target level (usually &gt; 90% to 92%)</a:t>
            </a:r>
          </a:p>
          <a:p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Further increases in flow rate then used to maintain targeted SpO</a:t>
            </a:r>
            <a:r>
              <a:rPr lang="en-US" sz="1400" baseline="-25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while FiO</a:t>
            </a:r>
            <a:r>
              <a:rPr lang="en-US" sz="1400" baseline="-25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lowered to nontoxic levels (≤ 60%)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1800" y="4941168"/>
            <a:ext cx="1950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Weaning criteria</a:t>
            </a:r>
            <a:endParaRPr lang="en-US" sz="2000" b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1800" y="5171708"/>
            <a:ext cx="5915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Flow rate ≤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35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lpm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and FiO</a:t>
            </a:r>
            <a:r>
              <a:rPr lang="en-US" sz="1400" baseline="-250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2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≤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50%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5461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HFNC in Acute Respiratory Failure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118362"/>
              </p:ext>
            </p:extLst>
          </p:nvPr>
        </p:nvGraphicFramePr>
        <p:xfrm>
          <a:off x="1066800" y="1600200"/>
          <a:ext cx="7620000" cy="3017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256509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Face Mask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(n = 20)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HFNC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(n = 20)</a:t>
                      </a:r>
                      <a:endParaRPr lang="en-US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63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Dyspnea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6.8</a:t>
                      </a:r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(4.1 – 7.9)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3.8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(1.3 – 5.8)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248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0.001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63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Mouth dryness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9.5</a:t>
                      </a:r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(8.0 – 10.0)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5.0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(2.3 – 7.0)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248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&lt; 0.001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63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Overall comfort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5.0</a:t>
                      </a:r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(2.3 – 6.8)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9.0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(8.0 – 10.0)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248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&lt; 0.001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6800" y="6152604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Roca O, </a:t>
            </a:r>
            <a:r>
              <a:rPr lang="en-US" sz="1200" dirty="0" err="1" smtClean="0">
                <a:latin typeface="+mn-lt"/>
              </a:rPr>
              <a:t>Riera</a:t>
            </a:r>
            <a:r>
              <a:rPr lang="en-US" sz="1200" dirty="0" smtClean="0">
                <a:latin typeface="+mn-lt"/>
              </a:rPr>
              <a:t> J, Torres F, et al. High-flow oxygen therapy in acute respiratory failure. </a:t>
            </a:r>
            <a:r>
              <a:rPr lang="en-US" sz="1200" dirty="0" err="1" smtClean="0">
                <a:latin typeface="+mn-lt"/>
              </a:rPr>
              <a:t>Respir</a:t>
            </a:r>
            <a:r>
              <a:rPr lang="en-US" sz="1200" dirty="0" smtClean="0">
                <a:latin typeface="+mn-lt"/>
              </a:rPr>
              <a:t> Care 2010; 55: 408-413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36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HFNC in Acute Respiratory Failure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020882"/>
              </p:ext>
            </p:extLst>
          </p:nvPr>
        </p:nvGraphicFramePr>
        <p:xfrm>
          <a:off x="1066800" y="1600200"/>
          <a:ext cx="7620000" cy="3809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256509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Face Mask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(n = 20)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HFNC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(n = 20)</a:t>
                      </a:r>
                      <a:endParaRPr lang="en-US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63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Total oxygen flow (</a:t>
                      </a:r>
                      <a:r>
                        <a:rPr lang="en-US" b="0" dirty="0" err="1" smtClean="0">
                          <a:solidFill>
                            <a:srgbClr val="000000"/>
                          </a:solidFill>
                        </a:rPr>
                        <a:t>lpm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15.0</a:t>
                      </a:r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(12.0 – 20.0)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30.0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(21.3</a:t>
                      </a:r>
                      <a:r>
                        <a:rPr lang="en-US" sz="1200" b="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– 38.7)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248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&lt; 0.001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63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Respiratory</a:t>
                      </a:r>
                      <a:r>
                        <a:rPr lang="en-US" b="0" baseline="0" dirty="0" smtClean="0">
                          <a:solidFill>
                            <a:srgbClr val="000000"/>
                          </a:solidFill>
                        </a:rPr>
                        <a:t> rate (</a:t>
                      </a:r>
                      <a:r>
                        <a:rPr lang="en-US" b="0" baseline="0" dirty="0" err="1" smtClean="0">
                          <a:solidFill>
                            <a:srgbClr val="000000"/>
                          </a:solidFill>
                        </a:rPr>
                        <a:t>bpm</a:t>
                      </a:r>
                      <a:r>
                        <a:rPr lang="en-US" b="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28</a:t>
                      </a:r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(25 – 32)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21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(18 – 27)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248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&lt; 0.001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63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PaO</a:t>
                      </a:r>
                      <a:r>
                        <a:rPr lang="en-US" b="0" baseline="-25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 (mmHg)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77</a:t>
                      </a:r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(64 – 88)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127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(83 – 191)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248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0.002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63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SpO</a:t>
                      </a:r>
                      <a:r>
                        <a:rPr lang="en-US" b="0" baseline="-25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 (%)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95</a:t>
                      </a:r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(91 – 97)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98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(96 – 99)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248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0.002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6800" y="6152604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Roca O, </a:t>
            </a:r>
            <a:r>
              <a:rPr lang="en-US" sz="1200" dirty="0" err="1" smtClean="0">
                <a:latin typeface="+mn-lt"/>
              </a:rPr>
              <a:t>Riera</a:t>
            </a:r>
            <a:r>
              <a:rPr lang="en-US" sz="1200" dirty="0" smtClean="0">
                <a:latin typeface="+mn-lt"/>
              </a:rPr>
              <a:t> J, Torres F, et al. High-flow oxygen therapy in acute respiratory failure. </a:t>
            </a:r>
            <a:r>
              <a:rPr lang="en-US" sz="1200" dirty="0" err="1" smtClean="0">
                <a:latin typeface="+mn-lt"/>
              </a:rPr>
              <a:t>Respir</a:t>
            </a:r>
            <a:r>
              <a:rPr lang="en-US" sz="1200" dirty="0" smtClean="0">
                <a:latin typeface="+mn-lt"/>
              </a:rPr>
              <a:t> Care 2010; 55: 408-413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3310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HFNC vs. Conventional Oxygen Therapy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650" r="-265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066800" y="6152604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n-lt"/>
              </a:rPr>
              <a:t>Ricard</a:t>
            </a:r>
            <a:r>
              <a:rPr lang="en-US" sz="1200" dirty="0" smtClean="0">
                <a:latin typeface="+mn-lt"/>
              </a:rPr>
              <a:t> JD. High flow nasal oxygen in acute respiratory failure. </a:t>
            </a:r>
            <a:r>
              <a:rPr lang="en-US" sz="1200" dirty="0" err="1" smtClean="0">
                <a:latin typeface="+mn-lt"/>
              </a:rPr>
              <a:t>Minverva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Anestesiol</a:t>
            </a:r>
            <a:r>
              <a:rPr lang="en-US" sz="1200" dirty="0" smtClean="0">
                <a:latin typeface="+mn-lt"/>
              </a:rPr>
              <a:t> 2012; 78: 836-841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803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HFNC vs. NIV in Postoperative Hypoxemia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n-lt"/>
              </a:rPr>
              <a:t>Stéphan</a:t>
            </a:r>
            <a:r>
              <a:rPr lang="en-US" sz="1200" dirty="0" smtClean="0">
                <a:latin typeface="+mn-lt"/>
              </a:rPr>
              <a:t> F, </a:t>
            </a:r>
            <a:r>
              <a:rPr lang="en-US" sz="1200" dirty="0" err="1" smtClean="0">
                <a:latin typeface="+mn-lt"/>
              </a:rPr>
              <a:t>Barrucand</a:t>
            </a:r>
            <a:r>
              <a:rPr lang="en-US" sz="1200" dirty="0" smtClean="0">
                <a:latin typeface="+mn-lt"/>
              </a:rPr>
              <a:t> B, Petit P, et al. High-flow nasal oxygen </a:t>
            </a:r>
            <a:r>
              <a:rPr lang="en-US" sz="1200" dirty="0" err="1" smtClean="0">
                <a:latin typeface="+mn-lt"/>
              </a:rPr>
              <a:t>vs</a:t>
            </a:r>
            <a:r>
              <a:rPr lang="en-US" sz="1200" dirty="0" smtClean="0">
                <a:latin typeface="+mn-lt"/>
              </a:rPr>
              <a:t> noninvasive positive pressure in hypoxemic patients after cardiothoracic surgery: A randomized clinical trial. JAMA 2015; 313: 2331-2339</a:t>
            </a:r>
            <a:endParaRPr lang="en-US" sz="1200" dirty="0">
              <a:latin typeface="+mn-lt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7362" r="-73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457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HFNC vs. NIV in Postoperative Hypoxemia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n-lt"/>
              </a:rPr>
              <a:t>Stéphan</a:t>
            </a:r>
            <a:r>
              <a:rPr lang="en-US" sz="1200" dirty="0" smtClean="0">
                <a:latin typeface="+mn-lt"/>
              </a:rPr>
              <a:t> F, </a:t>
            </a:r>
            <a:r>
              <a:rPr lang="en-US" sz="1200" dirty="0" err="1" smtClean="0">
                <a:latin typeface="+mn-lt"/>
              </a:rPr>
              <a:t>Barrucand</a:t>
            </a:r>
            <a:r>
              <a:rPr lang="en-US" sz="1200" dirty="0" smtClean="0">
                <a:latin typeface="+mn-lt"/>
              </a:rPr>
              <a:t> B, Petit P, et al. High-flow nasal oxygen </a:t>
            </a:r>
            <a:r>
              <a:rPr lang="en-US" sz="1200" dirty="0" err="1" smtClean="0">
                <a:latin typeface="+mn-lt"/>
              </a:rPr>
              <a:t>vs</a:t>
            </a:r>
            <a:r>
              <a:rPr lang="en-US" sz="1200" dirty="0" smtClean="0">
                <a:latin typeface="+mn-lt"/>
              </a:rPr>
              <a:t> noninvasive positive pressure in hypoxemic patients after cardiothoracic surgery: A randomized clinical trial. JAMA 2015; 313: 2331-2339</a:t>
            </a:r>
            <a:endParaRPr lang="en-US" sz="1200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386931"/>
              </p:ext>
            </p:extLst>
          </p:nvPr>
        </p:nvGraphicFramePr>
        <p:xfrm>
          <a:off x="1066800" y="1600200"/>
          <a:ext cx="7620000" cy="3291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256509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BiPAP</a:t>
                      </a:r>
                      <a:endParaRPr lang="en-US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PS 8/PEEP 4</a:t>
                      </a:r>
                      <a:r>
                        <a:rPr lang="en-US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, FiO</a:t>
                      </a:r>
                      <a:r>
                        <a:rPr lang="en-US" b="1" baseline="-25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50%</a:t>
                      </a:r>
                      <a:endParaRPr lang="en-US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(n = 416)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HFNC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50</a:t>
                      </a:r>
                      <a:r>
                        <a:rPr lang="en-US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lpm</a:t>
                      </a:r>
                      <a:r>
                        <a:rPr lang="en-US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, FiO</a:t>
                      </a:r>
                      <a:r>
                        <a:rPr lang="en-US" b="1" baseline="-25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50%</a:t>
                      </a:r>
                      <a:endPara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(n = 414)</a:t>
                      </a:r>
                      <a:endParaRPr lang="en-US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63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Treatment failure (%)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21.9%</a:t>
                      </a:r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(91)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21.0%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200" b="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87)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248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0.003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63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ICU Mortality (%)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5.5%</a:t>
                      </a:r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(23)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6.8%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(28)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248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0.66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63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Skin breakdown (%)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9.9% </a:t>
                      </a:r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(40/403)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3.2%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(13/405)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248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&lt; 0.001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277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HFNC vs. Face Mask vs. NIV in Hypoxemia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Frat J, </a:t>
            </a:r>
            <a:r>
              <a:rPr lang="en-US" sz="1200" dirty="0" err="1" smtClean="0">
                <a:latin typeface="+mn-lt"/>
              </a:rPr>
              <a:t>Thille</a:t>
            </a:r>
            <a:r>
              <a:rPr lang="en-US" sz="1200" dirty="0" smtClean="0">
                <a:latin typeface="+mn-lt"/>
              </a:rPr>
              <a:t> AW, </a:t>
            </a:r>
            <a:r>
              <a:rPr lang="en-US" sz="1200" dirty="0" err="1" smtClean="0">
                <a:latin typeface="+mn-lt"/>
              </a:rPr>
              <a:t>Mercat</a:t>
            </a:r>
            <a:r>
              <a:rPr lang="en-US" sz="1200" dirty="0" smtClean="0">
                <a:latin typeface="+mn-lt"/>
              </a:rPr>
              <a:t> A, et al. High-flow oxygen through nasal cannula in acute hypoxemic respiratory failure. N </a:t>
            </a:r>
            <a:r>
              <a:rPr lang="en-US" sz="1200" dirty="0" err="1" smtClean="0">
                <a:latin typeface="+mn-lt"/>
              </a:rPr>
              <a:t>Engl</a:t>
            </a:r>
            <a:r>
              <a:rPr lang="en-US" sz="1200" dirty="0" smtClean="0">
                <a:latin typeface="+mn-lt"/>
              </a:rPr>
              <a:t> J Med 2015; 372: 2185-2196</a:t>
            </a:r>
            <a:endParaRPr lang="en-US" sz="1200" dirty="0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647" b="-6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962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HFNC vs. Face Mask vs. NIV in Hypoxemia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Frat J, </a:t>
            </a:r>
            <a:r>
              <a:rPr lang="en-US" sz="1200" dirty="0" err="1" smtClean="0">
                <a:latin typeface="+mn-lt"/>
              </a:rPr>
              <a:t>Thille</a:t>
            </a:r>
            <a:r>
              <a:rPr lang="en-US" sz="1200" dirty="0" smtClean="0">
                <a:latin typeface="+mn-lt"/>
              </a:rPr>
              <a:t> AW, </a:t>
            </a:r>
            <a:r>
              <a:rPr lang="en-US" sz="1200" dirty="0" err="1" smtClean="0">
                <a:latin typeface="+mn-lt"/>
              </a:rPr>
              <a:t>Mercat</a:t>
            </a:r>
            <a:r>
              <a:rPr lang="en-US" sz="1200" dirty="0" smtClean="0">
                <a:latin typeface="+mn-lt"/>
              </a:rPr>
              <a:t> A, et al. High-flow oxygen through nasal cannula in acute hypoxemic respiratory failure. N </a:t>
            </a:r>
            <a:r>
              <a:rPr lang="en-US" sz="1200" dirty="0" err="1" smtClean="0">
                <a:latin typeface="+mn-lt"/>
              </a:rPr>
              <a:t>Engl</a:t>
            </a:r>
            <a:r>
              <a:rPr lang="en-US" sz="1200" dirty="0" smtClean="0">
                <a:latin typeface="+mn-lt"/>
              </a:rPr>
              <a:t> J Med 2015; 372: 2185-2196</a:t>
            </a:r>
            <a:endParaRPr lang="en-US" sz="1200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063" r="-20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57368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Low Flow Devices</a:t>
            </a:r>
          </a:p>
        </p:txBody>
      </p:sp>
      <p:pic>
        <p:nvPicPr>
          <p:cNvPr id="4" name="image20.png" descr="mask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267744" y="1988840"/>
            <a:ext cx="1152128" cy="149021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/>
        </p:spPr>
      </p:pic>
      <p:pic>
        <p:nvPicPr>
          <p:cNvPr id="5" name="image23.png" descr="rebreather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868144" y="1988840"/>
            <a:ext cx="1152128" cy="149021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/>
        </p:spPr>
      </p:pic>
      <p:pic>
        <p:nvPicPr>
          <p:cNvPr id="7" name="venturi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475656" y="4365104"/>
            <a:ext cx="2831259" cy="1738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MHC.jpg"/>
          <p:cNvPicPr/>
          <p:nvPr/>
        </p:nvPicPr>
        <p:blipFill rotWithShape="1">
          <a:blip r:embed="rId5" cstate="print">
            <a:extLst/>
          </a:blip>
          <a:srcRect t="18258" b="15530"/>
          <a:stretch/>
        </p:blipFill>
        <p:spPr>
          <a:xfrm>
            <a:off x="5220072" y="4365104"/>
            <a:ext cx="2459681" cy="1738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760094" y="3933056"/>
            <a:ext cx="2146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c</a:t>
            </a:r>
            <a:r>
              <a:rPr lang="en-US" sz="1600" dirty="0" smtClean="0">
                <a:latin typeface="+mn-lt"/>
              </a:rPr>
              <a:t>onventional face mask</a:t>
            </a:r>
            <a:endParaRPr lang="en-US" sz="16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63137" y="3933056"/>
            <a:ext cx="2575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face mask with reservoir bag</a:t>
            </a:r>
            <a:endParaRPr lang="en-US" sz="16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2050" y="6114782"/>
            <a:ext cx="1870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FiO</a:t>
            </a:r>
            <a:r>
              <a:rPr lang="en-US" sz="1600" baseline="-25000" dirty="0" smtClean="0">
                <a:latin typeface="+mn-lt"/>
              </a:rPr>
              <a:t>2</a:t>
            </a:r>
            <a:r>
              <a:rPr lang="en-US" sz="1600" dirty="0" smtClean="0">
                <a:latin typeface="+mn-lt"/>
              </a:rPr>
              <a:t> ≈ 0.6 @ 10 </a:t>
            </a:r>
            <a:r>
              <a:rPr lang="en-US" sz="1600" dirty="0" err="1" smtClean="0">
                <a:latin typeface="+mn-lt"/>
              </a:rPr>
              <a:t>lpm</a:t>
            </a:r>
            <a:endParaRPr lang="en-US" sz="16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10289" y="6106806"/>
            <a:ext cx="1870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FiO</a:t>
            </a:r>
            <a:r>
              <a:rPr lang="en-US" sz="1600" baseline="-25000" dirty="0" smtClean="0">
                <a:latin typeface="+mn-lt"/>
              </a:rPr>
              <a:t>2</a:t>
            </a:r>
            <a:r>
              <a:rPr lang="en-US" sz="1600" dirty="0" smtClean="0">
                <a:latin typeface="+mn-lt"/>
              </a:rPr>
              <a:t> ≈ 0.8 @ 15 </a:t>
            </a:r>
            <a:r>
              <a:rPr lang="en-US" sz="1600" dirty="0" err="1" smtClean="0">
                <a:latin typeface="+mn-lt"/>
              </a:rPr>
              <a:t>lpm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8360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HFNC vs. Face Mask vs. NIV in Hypoxemia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Frat J, </a:t>
            </a:r>
            <a:r>
              <a:rPr lang="en-US" sz="1200" dirty="0" err="1" smtClean="0">
                <a:latin typeface="+mn-lt"/>
              </a:rPr>
              <a:t>Thille</a:t>
            </a:r>
            <a:r>
              <a:rPr lang="en-US" sz="1200" dirty="0" smtClean="0">
                <a:latin typeface="+mn-lt"/>
              </a:rPr>
              <a:t> AW, </a:t>
            </a:r>
            <a:r>
              <a:rPr lang="en-US" sz="1200" dirty="0" err="1" smtClean="0">
                <a:latin typeface="+mn-lt"/>
              </a:rPr>
              <a:t>Mercat</a:t>
            </a:r>
            <a:r>
              <a:rPr lang="en-US" sz="1200" dirty="0" smtClean="0">
                <a:latin typeface="+mn-lt"/>
              </a:rPr>
              <a:t> A, et al. High-flow oxygen through nasal cannula in acute hypoxemic respiratory failure. N </a:t>
            </a:r>
            <a:r>
              <a:rPr lang="en-US" sz="1200" dirty="0" err="1" smtClean="0">
                <a:latin typeface="+mn-lt"/>
              </a:rPr>
              <a:t>Engl</a:t>
            </a:r>
            <a:r>
              <a:rPr lang="en-US" sz="1200" dirty="0" smtClean="0">
                <a:latin typeface="+mn-lt"/>
              </a:rPr>
              <a:t> J Med 2015; 372: 2185-2196</a:t>
            </a:r>
            <a:endParaRPr lang="en-US" sz="1200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5634045"/>
              </p:ext>
            </p:extLst>
          </p:nvPr>
        </p:nvGraphicFramePr>
        <p:xfrm>
          <a:off x="1066800" y="1600200"/>
          <a:ext cx="7619998" cy="3856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3072"/>
                <a:gridCol w="1755642"/>
                <a:gridCol w="1844758"/>
                <a:gridCol w="1666526"/>
              </a:tblGrid>
              <a:tr h="256509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31859C"/>
                          </a:solidFill>
                        </a:rPr>
                        <a:t>HFNC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31859C"/>
                          </a:solidFill>
                        </a:rPr>
                        <a:t>(n = 106)</a:t>
                      </a:r>
                      <a:endParaRPr lang="en-US" b="1" dirty="0">
                        <a:solidFill>
                          <a:srgbClr val="31859C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Standard Oxygen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(n = 94)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NIV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(n = 110)</a:t>
                      </a:r>
                      <a:endParaRPr lang="en-US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63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Intubation at D28 (%)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31859C"/>
                          </a:solidFill>
                        </a:rPr>
                        <a:t>38%</a:t>
                      </a:r>
                      <a:r>
                        <a:rPr lang="en-US" sz="1200" b="0" dirty="0" smtClean="0">
                          <a:solidFill>
                            <a:srgbClr val="31859C"/>
                          </a:solidFill>
                        </a:rPr>
                        <a:t> (40)</a:t>
                      </a:r>
                      <a:endParaRPr lang="en-US" sz="1200" b="0" dirty="0">
                        <a:solidFill>
                          <a:srgbClr val="31859C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47%</a:t>
                      </a:r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2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44)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55%</a:t>
                      </a:r>
                      <a:r>
                        <a:rPr lang="en-US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2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55)</a:t>
                      </a:r>
                      <a:endParaRPr lang="en-US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248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31859C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1.45 (0.83 – 2.55)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1.65 (0.96</a:t>
                      </a:r>
                      <a:r>
                        <a:rPr lang="en-US" sz="12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– 2.84)</a:t>
                      </a:r>
                      <a:endParaRPr lang="en-US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63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Ventilator-free</a:t>
                      </a:r>
                      <a:r>
                        <a:rPr lang="en-US" b="0" baseline="0" dirty="0" smtClean="0">
                          <a:solidFill>
                            <a:srgbClr val="000000"/>
                          </a:solidFill>
                        </a:rPr>
                        <a:t> days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31859C"/>
                          </a:solidFill>
                        </a:rPr>
                        <a:t>24</a:t>
                      </a:r>
                      <a:r>
                        <a:rPr lang="en-US" sz="1200" b="0" dirty="0" smtClean="0">
                          <a:solidFill>
                            <a:srgbClr val="31859C"/>
                          </a:solidFill>
                        </a:rPr>
                        <a:t> ± 8</a:t>
                      </a:r>
                      <a:endParaRPr lang="en-US" sz="1200" b="0" dirty="0">
                        <a:solidFill>
                          <a:srgbClr val="31859C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22</a:t>
                      </a:r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± 10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19</a:t>
                      </a:r>
                      <a:r>
                        <a:rPr lang="en-US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± 12</a:t>
                      </a:r>
                      <a:endParaRPr lang="en-US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636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31859C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0.02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63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ICU Mortality (%)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31859C"/>
                          </a:solidFill>
                        </a:rPr>
                        <a:t>11%</a:t>
                      </a:r>
                      <a:r>
                        <a:rPr lang="en-US" sz="1200" b="0" dirty="0" smtClean="0">
                          <a:solidFill>
                            <a:srgbClr val="31859C"/>
                          </a:solidFill>
                        </a:rPr>
                        <a:t> (12)</a:t>
                      </a:r>
                      <a:endParaRPr lang="en-US" sz="1200" b="0" dirty="0">
                        <a:solidFill>
                          <a:srgbClr val="31859C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19%</a:t>
                      </a:r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(18)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27%</a:t>
                      </a:r>
                      <a:r>
                        <a:rPr lang="en-US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(25)</a:t>
                      </a:r>
                      <a:endParaRPr lang="en-US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248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31859C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2.55 (1.07 – 6.08)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2.60 (1.20 – 5.63)</a:t>
                      </a:r>
                      <a:endParaRPr lang="en-US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63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90-day Mortality (%)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31859C"/>
                          </a:solidFill>
                        </a:rPr>
                        <a:t>12% </a:t>
                      </a:r>
                      <a:r>
                        <a:rPr lang="en-US" sz="1200" b="0" dirty="0" smtClean="0">
                          <a:solidFill>
                            <a:srgbClr val="31859C"/>
                          </a:solidFill>
                        </a:rPr>
                        <a:t>(13)</a:t>
                      </a:r>
                      <a:endParaRPr lang="en-US" sz="1200" b="0" dirty="0">
                        <a:solidFill>
                          <a:srgbClr val="31859C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23%</a:t>
                      </a:r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(22)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28%</a:t>
                      </a:r>
                      <a:r>
                        <a:rPr lang="en-US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(31)</a:t>
                      </a:r>
                      <a:endParaRPr lang="en-US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248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31859C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2.36 (1.18 – 4.70)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2.33 (1.22 – 4.47)</a:t>
                      </a:r>
                      <a:endParaRPr lang="en-US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394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HFNC in Acute Respiratory Failure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Improved oxygenation </a:t>
            </a:r>
            <a:r>
              <a:rPr lang="en-US" sz="1200" dirty="0" smtClean="0"/>
              <a:t>compared with standard oxygen therapy but not as much as NIV</a:t>
            </a:r>
            <a:endParaRPr lang="en-US" dirty="0" smtClean="0"/>
          </a:p>
          <a:p>
            <a:r>
              <a:rPr lang="en-US" dirty="0" smtClean="0"/>
              <a:t>Reduced respiratory rate </a:t>
            </a:r>
            <a:r>
              <a:rPr lang="en-US" sz="1200" dirty="0" smtClean="0"/>
              <a:t>respiratory rate ≥ 30 </a:t>
            </a:r>
            <a:r>
              <a:rPr lang="en-US" sz="1200" dirty="0" err="1" smtClean="0"/>
              <a:t>bpm</a:t>
            </a:r>
            <a:r>
              <a:rPr lang="en-US" sz="1200" dirty="0" smtClean="0"/>
              <a:t> after initiation after HFNC predicted the need for intubation</a:t>
            </a:r>
            <a:endParaRPr lang="en-US" dirty="0" smtClean="0"/>
          </a:p>
          <a:p>
            <a:r>
              <a:rPr lang="en-US" dirty="0" smtClean="0"/>
              <a:t>Better tolerance </a:t>
            </a:r>
            <a:r>
              <a:rPr lang="en-US" sz="1200" dirty="0" smtClean="0"/>
              <a:t>than NIV</a:t>
            </a:r>
            <a:endParaRPr lang="en-US" dirty="0" smtClean="0"/>
          </a:p>
          <a:p>
            <a:r>
              <a:rPr lang="en-US" dirty="0" smtClean="0"/>
              <a:t>Wide application </a:t>
            </a:r>
            <a:r>
              <a:rPr lang="en-US" sz="1200" dirty="0" smtClean="0"/>
              <a:t>in ICU, high-dependency unit, and emergency department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n-lt"/>
              </a:rPr>
              <a:t>Spoletini</a:t>
            </a:r>
            <a:r>
              <a:rPr lang="en-US" sz="1200" dirty="0" smtClean="0">
                <a:latin typeface="+mn-lt"/>
              </a:rPr>
              <a:t> G, </a:t>
            </a:r>
            <a:r>
              <a:rPr lang="en-US" sz="1200" dirty="0" err="1" smtClean="0">
                <a:latin typeface="+mn-lt"/>
              </a:rPr>
              <a:t>Alotaibi</a:t>
            </a:r>
            <a:r>
              <a:rPr lang="en-US" sz="1200" dirty="0" smtClean="0">
                <a:latin typeface="+mn-lt"/>
              </a:rPr>
              <a:t> M, </a:t>
            </a:r>
            <a:r>
              <a:rPr lang="en-US" sz="1200" dirty="0" err="1" smtClean="0">
                <a:latin typeface="+mn-lt"/>
              </a:rPr>
              <a:t>Blasi</a:t>
            </a:r>
            <a:r>
              <a:rPr lang="en-US" sz="1200" dirty="0" smtClean="0">
                <a:latin typeface="+mn-lt"/>
              </a:rPr>
              <a:t> F, et al. Heated humidified high-flow nasal oxygen in adults: mechanisms of action and clinical implications. Chest 2015; 148: 253-261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1275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HFNC in Acute Heart Failure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n-lt"/>
              </a:rPr>
              <a:t>Carratalá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Perales</a:t>
            </a:r>
            <a:r>
              <a:rPr lang="en-US" sz="1200" dirty="0" smtClean="0">
                <a:latin typeface="+mn-lt"/>
              </a:rPr>
              <a:t> JM, </a:t>
            </a:r>
            <a:r>
              <a:rPr lang="en-US" sz="1200" dirty="0" err="1" smtClean="0">
                <a:latin typeface="+mn-lt"/>
              </a:rPr>
              <a:t>Llorens</a:t>
            </a:r>
            <a:r>
              <a:rPr lang="en-US" sz="1200" dirty="0" smtClean="0">
                <a:latin typeface="+mn-lt"/>
              </a:rPr>
              <a:t> P, </a:t>
            </a:r>
            <a:r>
              <a:rPr lang="en-US" sz="1200" dirty="0" err="1" smtClean="0">
                <a:latin typeface="+mn-lt"/>
              </a:rPr>
              <a:t>Brouzet</a:t>
            </a:r>
            <a:r>
              <a:rPr lang="en-US" sz="1200" dirty="0" smtClean="0">
                <a:latin typeface="+mn-lt"/>
              </a:rPr>
              <a:t> B, et al. High-flow therapy via nasal cannula in acute heart failure. Rev </a:t>
            </a:r>
            <a:r>
              <a:rPr lang="en-US" sz="1200" dirty="0" err="1" smtClean="0">
                <a:latin typeface="+mn-lt"/>
              </a:rPr>
              <a:t>Esp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Cardiol</a:t>
            </a:r>
            <a:r>
              <a:rPr lang="en-US" sz="1200" dirty="0" smtClean="0">
                <a:latin typeface="+mn-lt"/>
              </a:rPr>
              <a:t> 2011; 64: 723-725</a:t>
            </a:r>
            <a:endParaRPr lang="en-US" sz="1200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782120"/>
              </p:ext>
            </p:extLst>
          </p:nvPr>
        </p:nvGraphicFramePr>
        <p:xfrm>
          <a:off x="1066800" y="1600200"/>
          <a:ext cx="7620000" cy="4328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256509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Before HFNC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After HFNC</a:t>
                      </a:r>
                      <a:endParaRPr lang="en-US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63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PaO</a:t>
                      </a:r>
                      <a:r>
                        <a:rPr lang="en-US" b="0" baseline="-25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 (mmHg)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73.4</a:t>
                      </a:r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± 4.3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98.8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± 4</a:t>
                      </a:r>
                      <a:r>
                        <a:rPr lang="en-US" sz="1200" b="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.76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248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&lt; 0.001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63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PaCO</a:t>
                      </a:r>
                      <a:r>
                        <a:rPr lang="en-US" b="0" baseline="-25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 (mmHg)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53.2</a:t>
                      </a:r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± 13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47.4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± 8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248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0.109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63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Respiratory</a:t>
                      </a:r>
                      <a:r>
                        <a:rPr lang="en-US" b="0" baseline="0" dirty="0" smtClean="0">
                          <a:solidFill>
                            <a:srgbClr val="000000"/>
                          </a:solidFill>
                        </a:rPr>
                        <a:t> rate (</a:t>
                      </a:r>
                      <a:r>
                        <a:rPr lang="en-US" b="0" baseline="0" dirty="0" err="1" smtClean="0">
                          <a:solidFill>
                            <a:srgbClr val="000000"/>
                          </a:solidFill>
                        </a:rPr>
                        <a:t>bpm</a:t>
                      </a:r>
                      <a:r>
                        <a:rPr lang="en-US" b="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35 </a:t>
                      </a:r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± 2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24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± 3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248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0.002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63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Heart rate</a:t>
                      </a:r>
                      <a:r>
                        <a:rPr lang="en-US" b="0" baseline="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en-US" b="0" baseline="0" dirty="0" err="1" smtClean="0">
                          <a:solidFill>
                            <a:srgbClr val="000000"/>
                          </a:solidFill>
                        </a:rPr>
                        <a:t>bpm</a:t>
                      </a:r>
                      <a:r>
                        <a:rPr lang="en-US" b="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103</a:t>
                      </a:r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± 7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91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± 3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248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0.024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248">
                <a:tc rowSpan="2"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Moderate</a:t>
                      </a:r>
                      <a:r>
                        <a:rPr lang="en-US" b="0" baseline="0" dirty="0" smtClean="0">
                          <a:solidFill>
                            <a:srgbClr val="000000"/>
                          </a:solidFill>
                        </a:rPr>
                        <a:t> or severe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 dyspnea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100%</a:t>
                      </a:r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(5)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20%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(1)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248">
                <a:tc vMerge="1"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0.052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92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HFNC in Acute CPE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flooded alveoli</a:t>
            </a:r>
          </a:p>
          <a:p>
            <a:r>
              <a:rPr lang="en-US" dirty="0" smtClean="0"/>
              <a:t>Improve lung compliance and oxygenation</a:t>
            </a:r>
          </a:p>
          <a:p>
            <a:r>
              <a:rPr lang="en-US" dirty="0" smtClean="0"/>
              <a:t>Enhance cardiac function through the afterload-reducing effect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n-lt"/>
              </a:rPr>
              <a:t>Spoletini</a:t>
            </a:r>
            <a:r>
              <a:rPr lang="en-US" sz="1200" dirty="0" smtClean="0">
                <a:latin typeface="+mn-lt"/>
              </a:rPr>
              <a:t> G, </a:t>
            </a:r>
            <a:r>
              <a:rPr lang="en-US" sz="1200" dirty="0" err="1" smtClean="0">
                <a:latin typeface="+mn-lt"/>
              </a:rPr>
              <a:t>Alotaibi</a:t>
            </a:r>
            <a:r>
              <a:rPr lang="en-US" sz="1200" dirty="0" smtClean="0">
                <a:latin typeface="+mn-lt"/>
              </a:rPr>
              <a:t> M, </a:t>
            </a:r>
            <a:r>
              <a:rPr lang="en-US" sz="1200" dirty="0" err="1" smtClean="0">
                <a:latin typeface="+mn-lt"/>
              </a:rPr>
              <a:t>Blasi</a:t>
            </a:r>
            <a:r>
              <a:rPr lang="en-US" sz="1200" dirty="0" smtClean="0">
                <a:latin typeface="+mn-lt"/>
              </a:rPr>
              <a:t> F, et al. Heated humidified high-flow nasal oxygen in adults: mechanisms of action and clinical implications. Chest 2015; 148: 253-261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2672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HFNC in Postoperative Patients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Parke RL, </a:t>
            </a:r>
            <a:r>
              <a:rPr lang="en-US" sz="1200" dirty="0" err="1" smtClean="0">
                <a:latin typeface="+mn-lt"/>
              </a:rPr>
              <a:t>McGuinness</a:t>
            </a:r>
            <a:r>
              <a:rPr lang="en-US" sz="1200" dirty="0" smtClean="0">
                <a:latin typeface="+mn-lt"/>
              </a:rPr>
              <a:t> SP, </a:t>
            </a:r>
            <a:r>
              <a:rPr lang="en-US" sz="1200" dirty="0" err="1" smtClean="0">
                <a:latin typeface="+mn-lt"/>
              </a:rPr>
              <a:t>Eccleston</a:t>
            </a:r>
            <a:r>
              <a:rPr lang="en-US" sz="1200" dirty="0" smtClean="0">
                <a:latin typeface="+mn-lt"/>
              </a:rPr>
              <a:t> ML. A preliminary randomized controlled trial to assess effectiveness of nasal high-flow oxygen in intensive care patients. </a:t>
            </a:r>
            <a:r>
              <a:rPr lang="en-US" sz="1200" dirty="0" err="1" smtClean="0">
                <a:latin typeface="+mn-lt"/>
              </a:rPr>
              <a:t>Respir</a:t>
            </a:r>
            <a:r>
              <a:rPr lang="en-US" sz="1200" dirty="0" smtClean="0">
                <a:latin typeface="+mn-lt"/>
              </a:rPr>
              <a:t> Care 2011; 56: 265-270</a:t>
            </a:r>
            <a:endParaRPr lang="en-US" sz="1200" dirty="0">
              <a:latin typeface="+mn-lt"/>
            </a:endParaRP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740226"/>
              </p:ext>
            </p:extLst>
          </p:nvPr>
        </p:nvGraphicFramePr>
        <p:xfrm>
          <a:off x="1066800" y="1600200"/>
          <a:ext cx="7620000" cy="3856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256509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Nasal high-flow</a:t>
                      </a:r>
                      <a:r>
                        <a:rPr lang="en-US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oxygen therapy (n = 30)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Standard high-flow face mask (n = 30)</a:t>
                      </a:r>
                      <a:endParaRPr lang="en-US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636">
                <a:tc rowSpan="2"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Protocol</a:t>
                      </a:r>
                      <a:r>
                        <a:rPr lang="en-US" b="0" baseline="0" dirty="0" smtClean="0">
                          <a:solidFill>
                            <a:srgbClr val="000000"/>
                          </a:solidFill>
                        </a:rPr>
                        <a:t> accomplishment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 (%)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90%</a:t>
                      </a:r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(26/29)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56%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(15/27)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636">
                <a:tc vMerge="1"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0.006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63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Treatment failure (%)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10%</a:t>
                      </a:r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(3/29)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30%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(8/27)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248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0.10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63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Desaturation (%)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42%</a:t>
                      </a:r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(8/19)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71%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(10/14)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248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0.16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248">
                <a:tc rowSpan="2"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Mean desaturation per patient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1.86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0.79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248">
                <a:tc vMerge="1"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111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HFNC in Postoperative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Postcardiothoracic</a:t>
            </a:r>
            <a:r>
              <a:rPr lang="en-US" dirty="0" smtClean="0"/>
              <a:t> and vascular surgery</a:t>
            </a:r>
          </a:p>
          <a:p>
            <a:pPr lvl="1"/>
            <a:r>
              <a:rPr lang="en-US" dirty="0" smtClean="0"/>
              <a:t>Lower failure rate (escalation to NIV)</a:t>
            </a:r>
          </a:p>
          <a:p>
            <a:pPr lvl="1"/>
            <a:r>
              <a:rPr lang="en-US" dirty="0" smtClean="0"/>
              <a:t>Fewer desaturations</a:t>
            </a:r>
          </a:p>
          <a:p>
            <a:pPr lvl="1"/>
            <a:r>
              <a:rPr lang="en-US" dirty="0" smtClean="0"/>
              <a:t>Improved </a:t>
            </a:r>
            <a:r>
              <a:rPr lang="en-US" dirty="0" err="1" smtClean="0"/>
              <a:t>thoracoabdominal</a:t>
            </a:r>
            <a:r>
              <a:rPr lang="en-US" dirty="0" smtClean="0"/>
              <a:t> synchrony</a:t>
            </a:r>
          </a:p>
          <a:p>
            <a:r>
              <a:rPr lang="en-US" dirty="0" err="1" smtClean="0"/>
              <a:t>Postcardiac</a:t>
            </a:r>
            <a:r>
              <a:rPr lang="en-US" dirty="0" smtClean="0"/>
              <a:t> surgery</a:t>
            </a:r>
          </a:p>
          <a:p>
            <a:pPr lvl="1"/>
            <a:r>
              <a:rPr lang="en-US" dirty="0" smtClean="0"/>
              <a:t>Reduced respiratory rate</a:t>
            </a:r>
          </a:p>
          <a:p>
            <a:pPr lvl="1"/>
            <a:r>
              <a:rPr lang="en-US" dirty="0" smtClean="0"/>
              <a:t>Reduced Borg dyspnea score</a:t>
            </a:r>
          </a:p>
          <a:p>
            <a:pPr lvl="1"/>
            <a:r>
              <a:rPr lang="en-US" dirty="0" smtClean="0"/>
              <a:t>Improved or no significant difference in oxygenation</a:t>
            </a:r>
          </a:p>
          <a:p>
            <a:pPr lvl="1"/>
            <a:r>
              <a:rPr lang="en-US" dirty="0" smtClean="0"/>
              <a:t>Increased airway pressure</a:t>
            </a:r>
          </a:p>
          <a:p>
            <a:pPr lvl="1"/>
            <a:r>
              <a:rPr lang="en-US" dirty="0" smtClean="0"/>
              <a:t>Increased EELV by EIT, especially in patients with a higher BMI</a:t>
            </a:r>
          </a:p>
          <a:p>
            <a:pPr lvl="1"/>
            <a:r>
              <a:rPr lang="en-US" dirty="0" smtClean="0"/>
              <a:t>Reduced need for escalation to NIV or intubation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n-lt"/>
              </a:rPr>
              <a:t>Spoletini</a:t>
            </a:r>
            <a:r>
              <a:rPr lang="en-US" sz="1200" dirty="0" smtClean="0">
                <a:latin typeface="+mn-lt"/>
              </a:rPr>
              <a:t> G, </a:t>
            </a:r>
            <a:r>
              <a:rPr lang="en-US" sz="1200" dirty="0" err="1" smtClean="0">
                <a:latin typeface="+mn-lt"/>
              </a:rPr>
              <a:t>Alotaibi</a:t>
            </a:r>
            <a:r>
              <a:rPr lang="en-US" sz="1200" dirty="0" smtClean="0">
                <a:latin typeface="+mn-lt"/>
              </a:rPr>
              <a:t> M, </a:t>
            </a:r>
            <a:r>
              <a:rPr lang="en-US" sz="1200" dirty="0" err="1" smtClean="0">
                <a:latin typeface="+mn-lt"/>
              </a:rPr>
              <a:t>Blasi</a:t>
            </a:r>
            <a:r>
              <a:rPr lang="en-US" sz="1200" dirty="0" smtClean="0">
                <a:latin typeface="+mn-lt"/>
              </a:rPr>
              <a:t> F, et al. Heated humidified high-flow nasal oxygen in adults: mechanisms of action and clinical implications. Chest 2015; 148: 253-261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9515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HFNC </a:t>
            </a:r>
            <a:r>
              <a:rPr lang="en-US" dirty="0"/>
              <a:t>A</a:t>
            </a:r>
            <a:r>
              <a:rPr lang="en-US" dirty="0" smtClean="0"/>
              <a:t>fter Endotracheal </a:t>
            </a:r>
            <a:r>
              <a:rPr lang="en-US" dirty="0" err="1" smtClean="0"/>
              <a:t>Extubation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n-lt"/>
              </a:rPr>
              <a:t>Rittayamai</a:t>
            </a:r>
            <a:r>
              <a:rPr lang="en-US" sz="1200" dirty="0" smtClean="0">
                <a:latin typeface="+mn-lt"/>
              </a:rPr>
              <a:t> N, </a:t>
            </a:r>
            <a:r>
              <a:rPr lang="en-US" sz="1200" dirty="0" err="1" smtClean="0">
                <a:latin typeface="+mn-lt"/>
              </a:rPr>
              <a:t>Tscheikuna</a:t>
            </a:r>
            <a:r>
              <a:rPr lang="en-US" sz="1200" dirty="0" smtClean="0">
                <a:latin typeface="+mn-lt"/>
              </a:rPr>
              <a:t> J, </a:t>
            </a:r>
            <a:r>
              <a:rPr lang="en-US" sz="1200" dirty="0" err="1" smtClean="0">
                <a:latin typeface="+mn-lt"/>
              </a:rPr>
              <a:t>Rujiwit</a:t>
            </a:r>
            <a:r>
              <a:rPr lang="en-US" sz="1200" dirty="0" smtClean="0">
                <a:latin typeface="+mn-lt"/>
              </a:rPr>
              <a:t> P, et al. High-flow nasal cannula versus conventional oxygen therapy after endotracheal </a:t>
            </a:r>
            <a:r>
              <a:rPr lang="en-US" sz="1200" dirty="0" err="1" smtClean="0">
                <a:latin typeface="+mn-lt"/>
              </a:rPr>
              <a:t>extubation</a:t>
            </a:r>
            <a:r>
              <a:rPr lang="en-US" sz="1200" dirty="0" smtClean="0">
                <a:latin typeface="+mn-lt"/>
              </a:rPr>
              <a:t>: a randomized crossover physiologic study. </a:t>
            </a:r>
            <a:r>
              <a:rPr lang="en-US" sz="1200" dirty="0" err="1" smtClean="0">
                <a:latin typeface="+mn-lt"/>
              </a:rPr>
              <a:t>Respir</a:t>
            </a:r>
            <a:r>
              <a:rPr lang="en-US" sz="1200" dirty="0" smtClean="0">
                <a:latin typeface="+mn-lt"/>
              </a:rPr>
              <a:t> Care 2014; 59: 485-590</a:t>
            </a:r>
            <a:endParaRPr lang="en-US" sz="1200" dirty="0">
              <a:latin typeface="+mn-lt"/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983963"/>
              </p:ext>
            </p:extLst>
          </p:nvPr>
        </p:nvGraphicFramePr>
        <p:xfrm>
          <a:off x="1066800" y="1600200"/>
          <a:ext cx="7620000" cy="3856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256509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HFNC</a:t>
                      </a:r>
                    </a:p>
                    <a:p>
                      <a:pPr algn="ctr"/>
                      <a:r>
                        <a:rPr lang="en-US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(n = 9)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NRM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(n = 8)</a:t>
                      </a:r>
                      <a:endParaRPr lang="en-US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9398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Dyspnea</a:t>
                      </a:r>
                      <a:r>
                        <a:rPr lang="en-US" b="0" baseline="0" dirty="0" smtClean="0">
                          <a:solidFill>
                            <a:srgbClr val="000000"/>
                          </a:solidFill>
                        </a:rPr>
                        <a:t> score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1.6</a:t>
                      </a:r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±</a:t>
                      </a:r>
                      <a:r>
                        <a:rPr lang="en-US" sz="12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1.2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2.9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± 1.5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636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0.04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63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Comfort score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1.4</a:t>
                      </a:r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± 0.9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1.9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± 1.1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248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0.07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63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Respiratory rate (</a:t>
                      </a:r>
                      <a:r>
                        <a:rPr lang="en-US" b="0" dirty="0" err="1" smtClean="0">
                          <a:solidFill>
                            <a:srgbClr val="000000"/>
                          </a:solidFill>
                        </a:rPr>
                        <a:t>bpm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19.8</a:t>
                      </a:r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± 3.2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23.1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± 4.4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248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0.009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Heart</a:t>
                      </a:r>
                      <a:r>
                        <a:rPr lang="en-US" b="0" baseline="0" dirty="0" smtClean="0">
                          <a:solidFill>
                            <a:srgbClr val="000000"/>
                          </a:solidFill>
                        </a:rPr>
                        <a:t> rate (</a:t>
                      </a:r>
                      <a:r>
                        <a:rPr lang="en-US" b="0" baseline="0" dirty="0" err="1" smtClean="0">
                          <a:solidFill>
                            <a:srgbClr val="000000"/>
                          </a:solidFill>
                        </a:rPr>
                        <a:t>bpm</a:t>
                      </a:r>
                      <a:r>
                        <a:rPr lang="en-US" b="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89.5</a:t>
                      </a:r>
                      <a:r>
                        <a:rPr lang="en-US" sz="12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± 9.5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95.4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± 10.4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248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0.006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671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HFNC After Endotracheal </a:t>
            </a:r>
            <a:r>
              <a:rPr lang="en-US" dirty="0" err="1" smtClean="0"/>
              <a:t>Extubation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6943" b="-16943"/>
          <a:stretch>
            <a:fillRect/>
          </a:stretch>
        </p:blipFill>
        <p:spPr>
          <a:xfrm>
            <a:off x="1066800" y="1600201"/>
            <a:ext cx="7620000" cy="2044824"/>
          </a:xfrm>
        </p:spPr>
      </p:pic>
      <p:sp>
        <p:nvSpPr>
          <p:cNvPr id="4" name="TextBox 3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n-lt"/>
              </a:rPr>
              <a:t>Tiruvoipati</a:t>
            </a:r>
            <a:r>
              <a:rPr lang="en-US" sz="1200" dirty="0" smtClean="0">
                <a:latin typeface="+mn-lt"/>
              </a:rPr>
              <a:t> R, Lewis D, Haji K, et al. High-flow nasal oxygen </a:t>
            </a:r>
            <a:r>
              <a:rPr lang="en-US" sz="1200" dirty="0" err="1" smtClean="0">
                <a:latin typeface="+mn-lt"/>
              </a:rPr>
              <a:t>vs</a:t>
            </a:r>
            <a:r>
              <a:rPr lang="en-US" sz="1200" dirty="0" smtClean="0">
                <a:latin typeface="+mn-lt"/>
              </a:rPr>
              <a:t> high-flow face mask: a randomized crossover trial in </a:t>
            </a:r>
            <a:r>
              <a:rPr lang="en-US" sz="1200" dirty="0" err="1" smtClean="0">
                <a:latin typeface="+mn-lt"/>
              </a:rPr>
              <a:t>extubated</a:t>
            </a:r>
            <a:r>
              <a:rPr lang="en-US" sz="1200" dirty="0" smtClean="0">
                <a:latin typeface="+mn-lt"/>
              </a:rPr>
              <a:t> patients. J </a:t>
            </a:r>
            <a:r>
              <a:rPr lang="en-US" sz="1200" dirty="0" err="1" smtClean="0">
                <a:latin typeface="+mn-lt"/>
              </a:rPr>
              <a:t>Crit</a:t>
            </a:r>
            <a:r>
              <a:rPr lang="en-US" sz="1200" dirty="0" smtClean="0">
                <a:latin typeface="+mn-lt"/>
              </a:rPr>
              <a:t> Care 2010; 25: 463-468</a:t>
            </a:r>
            <a:endParaRPr lang="en-US" sz="12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16" y="3789040"/>
            <a:ext cx="7623184" cy="167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94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HFNC After Endotracheal </a:t>
            </a:r>
            <a:r>
              <a:rPr lang="en-US" dirty="0" err="1" smtClean="0"/>
              <a:t>Extubation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4523" r="-4523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Maggiore SM, </a:t>
            </a:r>
            <a:r>
              <a:rPr lang="en-US" sz="1200" dirty="0" err="1" smtClean="0">
                <a:latin typeface="+mn-lt"/>
              </a:rPr>
              <a:t>Idone</a:t>
            </a:r>
            <a:r>
              <a:rPr lang="en-US" sz="1200" dirty="0" smtClean="0">
                <a:latin typeface="+mn-lt"/>
              </a:rPr>
              <a:t> FA, </a:t>
            </a:r>
            <a:r>
              <a:rPr lang="en-US" sz="1200" dirty="0" err="1" smtClean="0">
                <a:latin typeface="+mn-lt"/>
              </a:rPr>
              <a:t>Vaschetto</a:t>
            </a:r>
            <a:r>
              <a:rPr lang="en-US" sz="1200" dirty="0" smtClean="0">
                <a:latin typeface="+mn-lt"/>
              </a:rPr>
              <a:t> R, et al. Nasal high-flow versus </a:t>
            </a:r>
            <a:r>
              <a:rPr lang="en-US" sz="1200" dirty="0" err="1" smtClean="0">
                <a:latin typeface="+mn-lt"/>
              </a:rPr>
              <a:t>Venturi</a:t>
            </a:r>
            <a:r>
              <a:rPr lang="en-US" sz="1200" dirty="0" smtClean="0">
                <a:latin typeface="+mn-lt"/>
              </a:rPr>
              <a:t> mask oxygen therapy after </a:t>
            </a:r>
            <a:r>
              <a:rPr lang="en-US" sz="1200" dirty="0" err="1" smtClean="0">
                <a:latin typeface="+mn-lt"/>
              </a:rPr>
              <a:t>extubation</a:t>
            </a:r>
            <a:r>
              <a:rPr lang="en-US" sz="1200" dirty="0" smtClean="0">
                <a:latin typeface="+mn-lt"/>
              </a:rPr>
              <a:t>: Effects on oxygenation, comfort, and clinical outcome. Am J </a:t>
            </a:r>
            <a:r>
              <a:rPr lang="en-US" sz="1200" dirty="0" err="1" smtClean="0">
                <a:latin typeface="+mn-lt"/>
              </a:rPr>
              <a:t>Respir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Crit</a:t>
            </a:r>
            <a:r>
              <a:rPr lang="en-US" sz="1200" dirty="0" smtClean="0">
                <a:latin typeface="+mn-lt"/>
              </a:rPr>
              <a:t> Care Med 2014; 190: 282-288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218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HFNC After Endotracheal </a:t>
            </a:r>
            <a:r>
              <a:rPr lang="en-US" dirty="0" err="1" smtClean="0"/>
              <a:t>Extubation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2574" b="-2574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Maggiore SM, </a:t>
            </a:r>
            <a:r>
              <a:rPr lang="en-US" sz="1200" dirty="0" err="1" smtClean="0">
                <a:latin typeface="+mn-lt"/>
              </a:rPr>
              <a:t>Idone</a:t>
            </a:r>
            <a:r>
              <a:rPr lang="en-US" sz="1200" dirty="0" smtClean="0">
                <a:latin typeface="+mn-lt"/>
              </a:rPr>
              <a:t> FA, </a:t>
            </a:r>
            <a:r>
              <a:rPr lang="en-US" sz="1200" dirty="0" err="1" smtClean="0">
                <a:latin typeface="+mn-lt"/>
              </a:rPr>
              <a:t>Vaschetto</a:t>
            </a:r>
            <a:r>
              <a:rPr lang="en-US" sz="1200" dirty="0" smtClean="0">
                <a:latin typeface="+mn-lt"/>
              </a:rPr>
              <a:t> R, et al. Nasal high-flow versus </a:t>
            </a:r>
            <a:r>
              <a:rPr lang="en-US" sz="1200" dirty="0" err="1" smtClean="0">
                <a:latin typeface="+mn-lt"/>
              </a:rPr>
              <a:t>Venturi</a:t>
            </a:r>
            <a:r>
              <a:rPr lang="en-US" sz="1200" dirty="0" smtClean="0">
                <a:latin typeface="+mn-lt"/>
              </a:rPr>
              <a:t> mask oxygen therapy after </a:t>
            </a:r>
            <a:r>
              <a:rPr lang="en-US" sz="1200" dirty="0" err="1" smtClean="0">
                <a:latin typeface="+mn-lt"/>
              </a:rPr>
              <a:t>extubation</a:t>
            </a:r>
            <a:r>
              <a:rPr lang="en-US" sz="1200" dirty="0" smtClean="0">
                <a:latin typeface="+mn-lt"/>
              </a:rPr>
              <a:t>: Effects on oxygenation, comfort, and clinical outcome. Am J </a:t>
            </a:r>
            <a:r>
              <a:rPr lang="en-US" sz="1200" dirty="0" err="1" smtClean="0">
                <a:latin typeface="+mn-lt"/>
              </a:rPr>
              <a:t>Respir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Crit</a:t>
            </a:r>
            <a:r>
              <a:rPr lang="en-US" sz="1200" dirty="0" smtClean="0">
                <a:latin typeface="+mn-lt"/>
              </a:rPr>
              <a:t> Care Med 2014; 190: 282-288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368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Flow Devices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91880" y="1600200"/>
            <a:ext cx="5194920" cy="4525963"/>
          </a:xfrm>
        </p:spPr>
        <p:txBody>
          <a:bodyPr/>
          <a:lstStyle/>
          <a:p>
            <a:r>
              <a:rPr lang="en-US" dirty="0" smtClean="0"/>
              <a:t>Oxygen delivery at rates above the normal inspiratory flow rate</a:t>
            </a:r>
          </a:p>
          <a:p>
            <a:r>
              <a:rPr lang="en-US" dirty="0" smtClean="0"/>
              <a:t>Fixed FiO</a:t>
            </a:r>
            <a:r>
              <a:rPr lang="en-US" baseline="-25000" dirty="0" smtClean="0"/>
              <a:t>2</a:t>
            </a:r>
            <a:r>
              <a:rPr lang="en-US" dirty="0" smtClean="0"/>
              <a:t> maintained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6152604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Pruitt WC, Jacobs M. Breathing lessons: basics of oxygen therapy. Nursing 2003; 33: 43-45</a:t>
            </a:r>
            <a:endParaRPr lang="en-US" sz="12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00200"/>
            <a:ext cx="2178478" cy="224383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948021"/>
              </p:ext>
            </p:extLst>
          </p:nvPr>
        </p:nvGraphicFramePr>
        <p:xfrm>
          <a:off x="3491880" y="3140968"/>
          <a:ext cx="5194920" cy="22250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98730"/>
                <a:gridCol w="1298730"/>
                <a:gridCol w="1298730"/>
                <a:gridCol w="12987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FiO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Air/O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dirty="0" smtClean="0"/>
                        <a:t> ratio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Oxygen flow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 flow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25:1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10:1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5:1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3:1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1:1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239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HFNC After Endotracheal </a:t>
            </a:r>
            <a:r>
              <a:rPr lang="en-US" dirty="0" err="1" smtClean="0"/>
              <a:t>Extubation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7227" b="-7227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Maggiore SM, </a:t>
            </a:r>
            <a:r>
              <a:rPr lang="en-US" sz="1200" dirty="0" err="1" smtClean="0">
                <a:latin typeface="+mn-lt"/>
              </a:rPr>
              <a:t>Idone</a:t>
            </a:r>
            <a:r>
              <a:rPr lang="en-US" sz="1200" dirty="0" smtClean="0">
                <a:latin typeface="+mn-lt"/>
              </a:rPr>
              <a:t> FA, </a:t>
            </a:r>
            <a:r>
              <a:rPr lang="en-US" sz="1200" dirty="0" err="1" smtClean="0">
                <a:latin typeface="+mn-lt"/>
              </a:rPr>
              <a:t>Vaschetto</a:t>
            </a:r>
            <a:r>
              <a:rPr lang="en-US" sz="1200" dirty="0" smtClean="0">
                <a:latin typeface="+mn-lt"/>
              </a:rPr>
              <a:t> R, et al. Nasal high-flow versus </a:t>
            </a:r>
            <a:r>
              <a:rPr lang="en-US" sz="1200" dirty="0" err="1" smtClean="0">
                <a:latin typeface="+mn-lt"/>
              </a:rPr>
              <a:t>Venturi</a:t>
            </a:r>
            <a:r>
              <a:rPr lang="en-US" sz="1200" dirty="0" smtClean="0">
                <a:latin typeface="+mn-lt"/>
              </a:rPr>
              <a:t> mask oxygen therapy after </a:t>
            </a:r>
            <a:r>
              <a:rPr lang="en-US" sz="1200" dirty="0" err="1" smtClean="0">
                <a:latin typeface="+mn-lt"/>
              </a:rPr>
              <a:t>extubation</a:t>
            </a:r>
            <a:r>
              <a:rPr lang="en-US" sz="1200" dirty="0" smtClean="0">
                <a:latin typeface="+mn-lt"/>
              </a:rPr>
              <a:t>: Effects on oxygenation, comfort, and clinical outcome. Am J </a:t>
            </a:r>
            <a:r>
              <a:rPr lang="en-US" sz="1200" dirty="0" err="1" smtClean="0">
                <a:latin typeface="+mn-lt"/>
              </a:rPr>
              <a:t>Respir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Crit</a:t>
            </a:r>
            <a:r>
              <a:rPr lang="en-US" sz="1200" dirty="0" smtClean="0">
                <a:latin typeface="+mn-lt"/>
              </a:rPr>
              <a:t> Care Med 2014; 190: 282-288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368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Clinical Applications of HFNC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n-lt"/>
              </a:rPr>
              <a:t>Spoletini</a:t>
            </a:r>
            <a:r>
              <a:rPr lang="en-US" sz="1200" dirty="0" smtClean="0">
                <a:latin typeface="+mn-lt"/>
              </a:rPr>
              <a:t> G, </a:t>
            </a:r>
            <a:r>
              <a:rPr lang="en-US" sz="1200" dirty="0" err="1" smtClean="0">
                <a:latin typeface="+mn-lt"/>
              </a:rPr>
              <a:t>Alotaibi</a:t>
            </a:r>
            <a:r>
              <a:rPr lang="en-US" sz="1200" dirty="0" smtClean="0">
                <a:latin typeface="+mn-lt"/>
              </a:rPr>
              <a:t> M, </a:t>
            </a:r>
            <a:r>
              <a:rPr lang="en-US" sz="1200" dirty="0" err="1" smtClean="0">
                <a:latin typeface="+mn-lt"/>
              </a:rPr>
              <a:t>Blasi</a:t>
            </a:r>
            <a:r>
              <a:rPr lang="en-US" sz="1200" dirty="0" smtClean="0">
                <a:latin typeface="+mn-lt"/>
              </a:rPr>
              <a:t> F, et al. Heated humidified high-flow nasal oxygen in adults: mechanisms of action and clinical implications. Chest 2015; 148: 253-261</a:t>
            </a:r>
            <a:endParaRPr lang="en-US" sz="1200" dirty="0"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737135"/>
              </p:ext>
            </p:extLst>
          </p:nvPr>
        </p:nvGraphicFramePr>
        <p:xfrm>
          <a:off x="1066800" y="1600201"/>
          <a:ext cx="7620000" cy="4267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36848"/>
                <a:gridCol w="2808312"/>
                <a:gridCol w="4474840"/>
              </a:tblGrid>
              <a:tr h="27530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Application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Benefits</a:t>
                      </a:r>
                      <a:endParaRPr lang="en-US" sz="1600" dirty="0"/>
                    </a:p>
                  </a:txBody>
                  <a:tcPr/>
                </a:tc>
              </a:tr>
              <a:tr h="275301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Procedures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Enhanced oxygenation during</a:t>
                      </a:r>
                      <a:r>
                        <a:rPr lang="en-US" sz="1600" baseline="0" dirty="0" smtClean="0"/>
                        <a:t> endoscopy</a:t>
                      </a:r>
                      <a:endParaRPr lang="en-US" sz="1600" dirty="0"/>
                    </a:p>
                  </a:txBody>
                  <a:tcPr/>
                </a:tc>
              </a:tr>
              <a:tr h="275301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Hypoxemic respiratory failure</a:t>
                      </a:r>
                      <a:endParaRPr lang="en-US" sz="1600" dirty="0"/>
                    </a:p>
                  </a:txBody>
                  <a:tcP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530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Mild and early</a:t>
                      </a:r>
                      <a:endParaRPr lang="en-US" sz="1600" dirty="0"/>
                    </a:p>
                  </a:txBody>
                  <a:tcPr/>
                </a:tc>
              </a:tr>
              <a:tr h="27530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Pneumonia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Enhanced oxygenation</a:t>
                      </a:r>
                      <a:endParaRPr lang="en-US" sz="1600" dirty="0"/>
                    </a:p>
                  </a:txBody>
                  <a:tcPr/>
                </a:tc>
              </a:tr>
              <a:tr h="27530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Idiopathic pulmonary fibrosis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Lower respiratory rate</a:t>
                      </a:r>
                      <a:endParaRPr lang="en-US" sz="1600" baseline="0" dirty="0"/>
                    </a:p>
                  </a:txBody>
                  <a:tcPr/>
                </a:tc>
              </a:tr>
              <a:tr h="275301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Cardiogenic pulmonary edema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Enhanced</a:t>
                      </a:r>
                      <a:r>
                        <a:rPr lang="en-US" sz="1600" baseline="0" dirty="0" smtClean="0"/>
                        <a:t> oxygenation, reduced dyspnea</a:t>
                      </a:r>
                      <a:endParaRPr lang="en-US" sz="1600" dirty="0"/>
                    </a:p>
                  </a:txBody>
                  <a:tcPr/>
                </a:tc>
              </a:tr>
              <a:tr h="275301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Postoperatively</a:t>
                      </a:r>
                      <a:endParaRPr lang="en-US" sz="1600" dirty="0"/>
                    </a:p>
                  </a:txBody>
                  <a:tcP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530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Cardiothoracic and vascular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Improved </a:t>
                      </a:r>
                      <a:r>
                        <a:rPr lang="en-US" sz="1600" dirty="0" err="1" smtClean="0"/>
                        <a:t>thoracoabdominal</a:t>
                      </a:r>
                      <a:r>
                        <a:rPr lang="en-US" sz="1600" baseline="0" dirty="0" smtClean="0"/>
                        <a:t> synchrony</a:t>
                      </a:r>
                      <a:endParaRPr lang="en-US" sz="1600" dirty="0"/>
                    </a:p>
                  </a:txBody>
                  <a:tcPr/>
                </a:tc>
              </a:tr>
              <a:tr h="27530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Cardiac surgery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Increased EELV, less</a:t>
                      </a:r>
                      <a:r>
                        <a:rPr lang="en-US" sz="1600" baseline="0" dirty="0" smtClean="0"/>
                        <a:t> escalation of therapy</a:t>
                      </a:r>
                      <a:endParaRPr lang="en-US" sz="1600" dirty="0"/>
                    </a:p>
                  </a:txBody>
                  <a:tcPr/>
                </a:tc>
              </a:tr>
              <a:tr h="384667">
                <a:tc gridSpan="2">
                  <a:txBody>
                    <a:bodyPr/>
                    <a:lstStyle/>
                    <a:p>
                      <a:r>
                        <a:rPr lang="en-US" sz="1600" dirty="0" err="1" smtClean="0"/>
                        <a:t>Postextubation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Improved oxygenation and ventilation, enhanced</a:t>
                      </a:r>
                      <a:r>
                        <a:rPr lang="en-US" sz="1600" baseline="0" dirty="0" smtClean="0"/>
                        <a:t> comfort, less displacement of interface</a:t>
                      </a:r>
                      <a:endParaRPr lang="en-US" sz="1600" dirty="0"/>
                    </a:p>
                  </a:txBody>
                  <a:tcPr/>
                </a:tc>
              </a:tr>
              <a:tr h="275301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DNR patients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Improved oxygenation and respiratory mechanics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19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Predictors of HFNC Failure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+mn-lt"/>
              </a:rPr>
              <a:t>Sztrymf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B, </a:t>
            </a:r>
            <a:r>
              <a:rPr lang="en-US" sz="1200" dirty="0" err="1">
                <a:latin typeface="+mn-lt"/>
              </a:rPr>
              <a:t>Messika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J, </a:t>
            </a:r>
            <a:r>
              <a:rPr lang="en-US" sz="1200" dirty="0">
                <a:latin typeface="+mn-lt"/>
              </a:rPr>
              <a:t>Bertrand </a:t>
            </a:r>
            <a:r>
              <a:rPr lang="en-US" sz="1200" dirty="0" smtClean="0">
                <a:latin typeface="+mn-lt"/>
              </a:rPr>
              <a:t>F, </a:t>
            </a:r>
            <a:r>
              <a:rPr lang="en-US" sz="1200" dirty="0">
                <a:latin typeface="+mn-lt"/>
              </a:rPr>
              <a:t>et al . </a:t>
            </a:r>
            <a:r>
              <a:rPr lang="en-US" sz="1200" dirty="0" smtClean="0">
                <a:latin typeface="+mn-lt"/>
              </a:rPr>
              <a:t>Beneficial effects </a:t>
            </a:r>
            <a:r>
              <a:rPr lang="en-US" sz="1200" dirty="0">
                <a:latin typeface="+mn-lt"/>
              </a:rPr>
              <a:t>of </a:t>
            </a:r>
            <a:r>
              <a:rPr lang="en-US" sz="1200" dirty="0" smtClean="0">
                <a:latin typeface="+mn-lt"/>
              </a:rPr>
              <a:t>humidified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high flow </a:t>
            </a:r>
            <a:r>
              <a:rPr lang="en-US" sz="1200" dirty="0">
                <a:latin typeface="+mn-lt"/>
              </a:rPr>
              <a:t>nasal oxygen in critical care patients: a prospective </a:t>
            </a:r>
            <a:r>
              <a:rPr lang="en-US" sz="1200" dirty="0" smtClean="0">
                <a:latin typeface="+mn-lt"/>
              </a:rPr>
              <a:t>pilot study. </a:t>
            </a:r>
            <a:r>
              <a:rPr lang="en-US" sz="1200" dirty="0">
                <a:latin typeface="+mn-lt"/>
              </a:rPr>
              <a:t>Intensive Care </a:t>
            </a:r>
            <a:r>
              <a:rPr lang="en-US" sz="1200" dirty="0" smtClean="0">
                <a:latin typeface="+mn-lt"/>
              </a:rPr>
              <a:t>Med 2011; 37: 1780-1786</a:t>
            </a:r>
            <a:endParaRPr lang="en-US" sz="1200" dirty="0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3228" b="-3228"/>
          <a:stretch>
            <a:fillRect/>
          </a:stretch>
        </p:blipFill>
        <p:spPr>
          <a:xfrm>
            <a:off x="1066800" y="1566260"/>
            <a:ext cx="7620000" cy="4525963"/>
          </a:xfrm>
        </p:spPr>
      </p:pic>
    </p:spTree>
    <p:extLst>
      <p:ext uri="{BB962C8B-B14F-4D97-AF65-F5344CB8AC3E}">
        <p14:creationId xmlns:p14="http://schemas.microsoft.com/office/powerpoint/2010/main" val="126389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Predictors of HFNC Failure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518005"/>
              </p:ext>
            </p:extLst>
          </p:nvPr>
        </p:nvGraphicFramePr>
        <p:xfrm>
          <a:off x="1066800" y="1600200"/>
          <a:ext cx="7620000" cy="3017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5120"/>
                <a:gridCol w="2417440"/>
                <a:gridCol w="2417440"/>
              </a:tblGrid>
              <a:tr h="256509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HFNC Failure</a:t>
                      </a:r>
                      <a:endParaRPr lang="en-US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(n = 9)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HFNC Success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(n = 29)</a:t>
                      </a:r>
                      <a:endParaRPr lang="en-US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63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Respiratory</a:t>
                      </a:r>
                      <a:r>
                        <a:rPr lang="en-US" b="0" baseline="0" dirty="0" smtClean="0">
                          <a:solidFill>
                            <a:srgbClr val="000000"/>
                          </a:solidFill>
                        </a:rPr>
                        <a:t> rate (</a:t>
                      </a:r>
                      <a:r>
                        <a:rPr lang="en-US" b="0" baseline="0" dirty="0" err="1" smtClean="0">
                          <a:solidFill>
                            <a:srgbClr val="000000"/>
                          </a:solidFill>
                        </a:rPr>
                        <a:t>bpm</a:t>
                      </a:r>
                      <a:r>
                        <a:rPr lang="en-US" b="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29.1</a:t>
                      </a:r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± 3.8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24.6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±</a:t>
                      </a:r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5.8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248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0.05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63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SpO</a:t>
                      </a:r>
                      <a:r>
                        <a:rPr lang="en-US" b="0" baseline="-25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 (%)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94.2</a:t>
                      </a:r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± 7.8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97.8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± 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2.6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248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0.0035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636">
                <a:tc rowSpan="2"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Patients with </a:t>
                      </a:r>
                      <a:r>
                        <a:rPr lang="en-US" b="0" dirty="0" err="1" smtClean="0">
                          <a:solidFill>
                            <a:srgbClr val="000000"/>
                          </a:solidFill>
                        </a:rPr>
                        <a:t>thoraco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-abdominal</a:t>
                      </a:r>
                      <a:r>
                        <a:rPr lang="en-US" b="0" baseline="0" dirty="0" smtClean="0">
                          <a:solidFill>
                            <a:srgbClr val="000000"/>
                          </a:solidFill>
                        </a:rPr>
                        <a:t> asynchrony (%)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75%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10%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248">
                <a:tc vMerge="1"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0.007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+mn-lt"/>
              </a:rPr>
              <a:t>Sztrymf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B, </a:t>
            </a:r>
            <a:r>
              <a:rPr lang="en-US" sz="1200" dirty="0" err="1">
                <a:latin typeface="+mn-lt"/>
              </a:rPr>
              <a:t>Messika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J, </a:t>
            </a:r>
            <a:r>
              <a:rPr lang="en-US" sz="1200" dirty="0">
                <a:latin typeface="+mn-lt"/>
              </a:rPr>
              <a:t>Bertrand </a:t>
            </a:r>
            <a:r>
              <a:rPr lang="en-US" sz="1200" dirty="0" smtClean="0">
                <a:latin typeface="+mn-lt"/>
              </a:rPr>
              <a:t>F, </a:t>
            </a:r>
            <a:r>
              <a:rPr lang="en-US" sz="1200" dirty="0">
                <a:latin typeface="+mn-lt"/>
              </a:rPr>
              <a:t>et al . </a:t>
            </a:r>
            <a:r>
              <a:rPr lang="en-US" sz="1200" dirty="0" smtClean="0">
                <a:latin typeface="+mn-lt"/>
              </a:rPr>
              <a:t>Beneficial effects </a:t>
            </a:r>
            <a:r>
              <a:rPr lang="en-US" sz="1200" dirty="0">
                <a:latin typeface="+mn-lt"/>
              </a:rPr>
              <a:t>of </a:t>
            </a:r>
            <a:r>
              <a:rPr lang="en-US" sz="1200" dirty="0" smtClean="0">
                <a:latin typeface="+mn-lt"/>
              </a:rPr>
              <a:t>humidified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high flow </a:t>
            </a:r>
            <a:r>
              <a:rPr lang="en-US" sz="1200" dirty="0">
                <a:latin typeface="+mn-lt"/>
              </a:rPr>
              <a:t>nasal oxygen in critical care patients: a prospective </a:t>
            </a:r>
            <a:r>
              <a:rPr lang="en-US" sz="1200" dirty="0" smtClean="0">
                <a:latin typeface="+mn-lt"/>
              </a:rPr>
              <a:t>pilot study. </a:t>
            </a:r>
            <a:r>
              <a:rPr lang="en-US" sz="1200" dirty="0">
                <a:latin typeface="+mn-lt"/>
              </a:rPr>
              <a:t>Intensive Care </a:t>
            </a:r>
            <a:r>
              <a:rPr lang="en-US" sz="1200" dirty="0" smtClean="0">
                <a:latin typeface="+mn-lt"/>
              </a:rPr>
              <a:t>Med 2011; 37: 1780-1786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379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HFNC Failure as Prognostic Factor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419" r="-419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Kang BJ, </a:t>
            </a:r>
            <a:r>
              <a:rPr lang="en-US" sz="1200" dirty="0" err="1" smtClean="0">
                <a:latin typeface="+mn-lt"/>
              </a:rPr>
              <a:t>Koh</a:t>
            </a:r>
            <a:r>
              <a:rPr lang="en-US" sz="1200" dirty="0" smtClean="0">
                <a:latin typeface="+mn-lt"/>
              </a:rPr>
              <a:t> Y, Lim CM, et al. Failure of high-flow nasal cannula therapy may delay intubation and increase mortality. Intensive Care Med 2015; 41: 623-632</a:t>
            </a:r>
            <a:endParaRPr lang="en-US" sz="1200" dirty="0"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660232" y="3068960"/>
            <a:ext cx="180020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660232" y="3600036"/>
            <a:ext cx="180020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451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HFNC Failure as Prognostic Factor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Kang BJ, </a:t>
            </a:r>
            <a:r>
              <a:rPr lang="en-US" sz="1200" dirty="0" err="1" smtClean="0">
                <a:latin typeface="+mn-lt"/>
              </a:rPr>
              <a:t>Koh</a:t>
            </a:r>
            <a:r>
              <a:rPr lang="en-US" sz="1200" dirty="0" smtClean="0">
                <a:latin typeface="+mn-lt"/>
              </a:rPr>
              <a:t> Y, Lim CM, et al. Failure of high-flow nasal cannula therapy may delay intubation and increase mortality. Intensive Care Med 2015; 41: 623-632</a:t>
            </a:r>
            <a:endParaRPr lang="en-US" sz="1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Conclusions</a:t>
            </a:r>
          </a:p>
          <a:p>
            <a:r>
              <a:rPr lang="en-US" dirty="0" smtClean="0"/>
              <a:t>Failure of HFNC might cause delayed intubation and worse clinical outcomes in patients with respiratory failure. Large prospective and randomized controlled studies on HFNC failure are needed to draw a definitive conclusions.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11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HFNC During Endotracheal Intubation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n-lt"/>
              </a:rPr>
              <a:t>Vourc’h</a:t>
            </a:r>
            <a:r>
              <a:rPr lang="en-US" sz="1200" dirty="0" smtClean="0">
                <a:latin typeface="+mn-lt"/>
              </a:rPr>
              <a:t> M, </a:t>
            </a:r>
            <a:r>
              <a:rPr lang="en-US" sz="1200" dirty="0" err="1" smtClean="0">
                <a:latin typeface="+mn-lt"/>
              </a:rPr>
              <a:t>Asfar</a:t>
            </a:r>
            <a:r>
              <a:rPr lang="en-US" sz="1200" dirty="0" smtClean="0">
                <a:latin typeface="+mn-lt"/>
              </a:rPr>
              <a:t> P, </a:t>
            </a:r>
            <a:r>
              <a:rPr lang="en-US" sz="1200" dirty="0" err="1" smtClean="0">
                <a:latin typeface="+mn-lt"/>
              </a:rPr>
              <a:t>Volteau</a:t>
            </a:r>
            <a:r>
              <a:rPr lang="en-US" sz="1200" dirty="0" smtClean="0">
                <a:latin typeface="+mn-lt"/>
              </a:rPr>
              <a:t> C, et al. High-flow nasal cannula oxygen during endotracheal intubation in hypoxemic patients: a randomized controlled clinical trial. Intensive Care Med 2015; 41: 1538-1548</a:t>
            </a:r>
            <a:endParaRPr lang="en-US" sz="1200" dirty="0">
              <a:latin typeface="+mn-lt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0664" r="-10664"/>
          <a:stretch>
            <a:fillRect/>
          </a:stretch>
        </p:blipFill>
        <p:spPr>
          <a:xfrm>
            <a:off x="1083733" y="1676401"/>
            <a:ext cx="2768187" cy="3810000"/>
          </a:xfrm>
        </p:spPr>
      </p:pic>
      <p:graphicFrame>
        <p:nvGraphicFramePr>
          <p:cNvPr id="10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6539329"/>
              </p:ext>
            </p:extLst>
          </p:nvPr>
        </p:nvGraphicFramePr>
        <p:xfrm>
          <a:off x="3851275" y="1676401"/>
          <a:ext cx="4835526" cy="3809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842"/>
                <a:gridCol w="1611842"/>
                <a:gridCol w="1611842"/>
              </a:tblGrid>
              <a:tr h="524286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HFNC</a:t>
                      </a:r>
                    </a:p>
                    <a:p>
                      <a:pPr algn="ctr"/>
                      <a:r>
                        <a:rPr lang="en-US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(n = 62)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HFFM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(n = 57)</a:t>
                      </a:r>
                      <a:endParaRPr lang="en-US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42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Nadir SpO</a:t>
                      </a:r>
                      <a:r>
                        <a:rPr lang="en-US" b="0" baseline="-25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 (%)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91.5</a:t>
                      </a:r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2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80-96)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89.5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(81-95)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694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0.44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422">
                <a:tc rowSpan="2"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Difficult intubation</a:t>
                      </a:r>
                      <a:r>
                        <a:rPr lang="en-US" b="0" baseline="0" dirty="0" smtClean="0">
                          <a:solidFill>
                            <a:srgbClr val="000000"/>
                          </a:solidFill>
                        </a:rPr>
                        <a:t> (%)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1.6</a:t>
                      </a:r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(1)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7.1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(4)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694">
                <a:tc vMerge="1"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0.18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42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IDS score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r>
                        <a:rPr lang="en-US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(2-4)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(2-4)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694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0.63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422">
                <a:tc rowSpan="2"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V</a:t>
                      </a:r>
                      <a:r>
                        <a:rPr lang="en-US" b="0" baseline="0" dirty="0" smtClean="0">
                          <a:solidFill>
                            <a:srgbClr val="000000"/>
                          </a:solidFill>
                        </a:rPr>
                        <a:t>entilator-free days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</a:t>
                      </a:r>
                      <a:r>
                        <a:rPr lang="en-US" sz="12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(0-22)</a:t>
                      </a:r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(0-16)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694">
                <a:tc vMerge="1"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0.09</a:t>
                      </a:r>
                      <a:endParaRPr lang="en-US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66800" y="5517232"/>
            <a:ext cx="762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Compared with HFFM, HFNC as a </a:t>
            </a:r>
            <a:r>
              <a:rPr lang="en-US" b="1" dirty="0" err="1" smtClean="0">
                <a:latin typeface="+mn-lt"/>
              </a:rPr>
              <a:t>preoxygenation</a:t>
            </a:r>
            <a:r>
              <a:rPr lang="en-US" b="1" dirty="0" smtClean="0">
                <a:latin typeface="+mn-lt"/>
              </a:rPr>
              <a:t> device did not reduce the lowest level of desaturation.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885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HFNC in </a:t>
            </a:r>
            <a:r>
              <a:rPr lang="en-US" dirty="0" err="1" smtClean="0"/>
              <a:t>Postextubation</a:t>
            </a:r>
            <a:r>
              <a:rPr lang="en-US" dirty="0" smtClean="0"/>
              <a:t> Obese Patients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-9016" b="-9016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Corley A, Bull T, Spooner AJ, et al. Direct </a:t>
            </a:r>
            <a:r>
              <a:rPr lang="en-US" sz="1200" dirty="0" err="1" smtClean="0">
                <a:latin typeface="+mn-lt"/>
              </a:rPr>
              <a:t>extubation</a:t>
            </a:r>
            <a:r>
              <a:rPr lang="en-US" sz="1200" dirty="0" smtClean="0">
                <a:latin typeface="+mn-lt"/>
              </a:rPr>
              <a:t> onto high-flow nasal </a:t>
            </a:r>
            <a:r>
              <a:rPr lang="en-US" sz="1200" dirty="0" err="1" smtClean="0">
                <a:latin typeface="+mn-lt"/>
              </a:rPr>
              <a:t>cannulae</a:t>
            </a:r>
            <a:r>
              <a:rPr lang="en-US" sz="1200" dirty="0" smtClean="0">
                <a:latin typeface="+mn-lt"/>
              </a:rPr>
              <a:t> post-cardiac surgery versus standard treatment in patients with a BMI ≥ 30: A randomized controlled trial. Intensive Care Med 2015; 41: 887-894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839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Other Side of the Moon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152604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n-lt"/>
              </a:rPr>
              <a:t>Demoule</a:t>
            </a:r>
            <a:r>
              <a:rPr lang="en-US" sz="1200" dirty="0" smtClean="0">
                <a:latin typeface="+mn-lt"/>
              </a:rPr>
              <a:t> A, </a:t>
            </a:r>
            <a:r>
              <a:rPr lang="en-US" sz="1200" dirty="0" err="1" smtClean="0">
                <a:latin typeface="+mn-lt"/>
              </a:rPr>
              <a:t>Rello</a:t>
            </a:r>
            <a:r>
              <a:rPr lang="en-US" sz="1200" dirty="0" smtClean="0">
                <a:latin typeface="+mn-lt"/>
              </a:rPr>
              <a:t> J. High flow oxygen cannula: the other side of the moon. Intensive Care Med 2015; 41: 1673-1675</a:t>
            </a:r>
            <a:endParaRPr lang="en-US" sz="1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HFNC should be stopped early in patients who are at high risk of intubation</a:t>
            </a:r>
          </a:p>
          <a:p>
            <a:r>
              <a:rPr lang="en-US" dirty="0" smtClean="0"/>
              <a:t>Further works should aim at defining the subgroups of patients in which HFNC could be beneficial and identifying the respective role and potential benefit of NIV and HFNC for pre-oxygenation during rapid sequence intubation</a:t>
            </a:r>
          </a:p>
          <a:p>
            <a:r>
              <a:rPr lang="en-US" dirty="0" smtClean="0"/>
              <a:t>HFNC should be of benefit to some selected patients rather than to all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3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6152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n-lt"/>
              </a:rPr>
              <a:t>Spoletini</a:t>
            </a:r>
            <a:r>
              <a:rPr lang="en-US" sz="1200" dirty="0" smtClean="0">
                <a:latin typeface="+mn-lt"/>
              </a:rPr>
              <a:t> G, </a:t>
            </a:r>
            <a:r>
              <a:rPr lang="en-US" sz="1200" dirty="0" err="1" smtClean="0">
                <a:latin typeface="+mn-lt"/>
              </a:rPr>
              <a:t>Alotaibi</a:t>
            </a:r>
            <a:r>
              <a:rPr lang="en-US" sz="1200" dirty="0" smtClean="0">
                <a:latin typeface="+mn-lt"/>
              </a:rPr>
              <a:t> M, </a:t>
            </a:r>
            <a:r>
              <a:rPr lang="en-US" sz="1200" dirty="0" err="1" smtClean="0">
                <a:latin typeface="+mn-lt"/>
              </a:rPr>
              <a:t>Blasi</a:t>
            </a:r>
            <a:r>
              <a:rPr lang="en-US" sz="1200" dirty="0" smtClean="0">
                <a:latin typeface="+mn-lt"/>
              </a:rPr>
              <a:t> F, et al. Heated humidified high-flow nasal oxygen in adults: mechanisms of action and clinical implications. Chest 2015; 148: 253-261</a:t>
            </a:r>
            <a:endParaRPr lang="en-US" sz="1200" dirty="0">
              <a:latin typeface="+mn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 of HFNC in Respiratory Failure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27000" y="5178678"/>
            <a:ext cx="2304256" cy="5040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moderate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23686" y="5175874"/>
            <a:ext cx="2304256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mild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26640" y="5178678"/>
            <a:ext cx="2304256" cy="5040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severe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627000" y="5754742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s</a:t>
            </a:r>
            <a:r>
              <a:rPr lang="en-US" sz="1600" dirty="0" smtClean="0">
                <a:latin typeface="+mn-lt"/>
              </a:rPr>
              <a:t>everity of hypoxemia</a:t>
            </a:r>
            <a:endParaRPr lang="en-US" sz="16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1628800"/>
            <a:ext cx="2293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reflection stA="50000" endPos="75000" dist="12700" dir="5400000" sy="-100000" algn="bl" rotWithShape="0"/>
                </a:effectLst>
                <a:latin typeface="+mn-lt"/>
              </a:rPr>
              <a:t>Traditional treatment</a:t>
            </a:r>
            <a:endParaRPr lang="en-US" b="1" dirty="0">
              <a:solidFill>
                <a:schemeClr val="accent5">
                  <a:lumMod val="75000"/>
                </a:schemeClr>
              </a:solidFill>
              <a:effectLst>
                <a:reflection stA="50000" endPos="75000" dist="12700" dir="5400000" sy="-100000" algn="bl" rotWithShape="0"/>
              </a:effectLst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3068960"/>
            <a:ext cx="1797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reflection stA="50000" endPos="75000" dist="12700" dir="5400000" sy="-100000" algn="bl" rotWithShape="0"/>
                </a:effectLst>
                <a:latin typeface="+mn-lt"/>
              </a:rPr>
              <a:t>Benefits of HFNC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reflection stA="50000" endPos="75000" dist="12700" dir="5400000" sy="-100000" algn="bl" rotWithShape="0"/>
              </a:effectLst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34954" y="2204864"/>
            <a:ext cx="2304256" cy="72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s</a:t>
            </a:r>
            <a:r>
              <a:rPr lang="en-US" sz="1600" dirty="0" smtClean="0">
                <a:solidFill>
                  <a:srgbClr val="000000"/>
                </a:solidFill>
              </a:rPr>
              <a:t>tandard high-flow oxygen therapy by mask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31640" y="2202060"/>
            <a:ext cx="2304256" cy="72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low-flow nasal oxygen therapy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34594" y="2204864"/>
            <a:ext cx="2304256" cy="7200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NIV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3634954" y="3575820"/>
            <a:ext cx="2304256" cy="1449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nhanced comfort, more reliable delivery of FiO</a:t>
            </a:r>
            <a:r>
              <a:rPr lang="en-US" sz="1600" baseline="-25000" dirty="0" smtClean="0">
                <a:solidFill>
                  <a:srgbClr val="000000"/>
                </a:solidFill>
              </a:rPr>
              <a:t>2</a:t>
            </a:r>
            <a:r>
              <a:rPr lang="en-US" sz="1600" dirty="0" smtClean="0">
                <a:solidFill>
                  <a:srgbClr val="000000"/>
                </a:solidFill>
              </a:rPr>
              <a:t>, more efficient ventilation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31640" y="3573016"/>
            <a:ext cx="2304256" cy="1449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no benefit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m</a:t>
            </a:r>
            <a:r>
              <a:rPr lang="en-US" sz="1600" dirty="0" smtClean="0">
                <a:solidFill>
                  <a:srgbClr val="000000"/>
                </a:solidFill>
              </a:rPr>
              <a:t>ore oxygenation and gas flow than necessary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34594" y="3575820"/>
            <a:ext cx="2304256" cy="14495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u</a:t>
            </a:r>
            <a:r>
              <a:rPr lang="en-US" sz="1600" dirty="0" smtClean="0"/>
              <a:t>nlikely to reduce WOB despite better tolerance</a:t>
            </a:r>
          </a:p>
          <a:p>
            <a:pPr algn="ctr"/>
            <a:r>
              <a:rPr lang="en-US" sz="1600" dirty="0"/>
              <a:t>n</a:t>
            </a:r>
            <a:r>
              <a:rPr lang="en-US" sz="1600" dirty="0" smtClean="0"/>
              <a:t>ot enough positive pressure or ventilator assistance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6140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Humidification of Oxygen Therapy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err="1" smtClean="0"/>
              <a:t>Isothermic</a:t>
            </a:r>
            <a:r>
              <a:rPr lang="en-US" sz="2000" dirty="0" smtClean="0"/>
              <a:t> saturation boundary (ISB)</a:t>
            </a:r>
          </a:p>
          <a:p>
            <a:pPr lvl="1"/>
            <a:r>
              <a:rPr lang="en-US" sz="1800" dirty="0" smtClean="0"/>
              <a:t>The point at which inspired air reaches 37°C and 100% RH</a:t>
            </a:r>
          </a:p>
          <a:p>
            <a:pPr lvl="1"/>
            <a:r>
              <a:rPr lang="en-US" sz="1800" dirty="0" smtClean="0"/>
              <a:t>4 to 5 cm below carina</a:t>
            </a:r>
          </a:p>
          <a:p>
            <a:r>
              <a:rPr lang="en-US" sz="2000" dirty="0" smtClean="0"/>
              <a:t>Downward shift of ISB</a:t>
            </a:r>
            <a:endParaRPr lang="en-US" sz="2000" dirty="0"/>
          </a:p>
          <a:p>
            <a:pPr lvl="1"/>
            <a:r>
              <a:rPr lang="en-US" sz="1800" dirty="0" smtClean="0"/>
              <a:t>Gasping</a:t>
            </a:r>
          </a:p>
          <a:p>
            <a:pPr lvl="1"/>
            <a:r>
              <a:rPr lang="en-US" sz="1800" dirty="0" smtClean="0"/>
              <a:t>High minute ventilation</a:t>
            </a:r>
          </a:p>
          <a:p>
            <a:pPr lvl="1"/>
            <a:r>
              <a:rPr lang="en-US" sz="1800" dirty="0" smtClean="0"/>
              <a:t>Inhalation of dry and cold air</a:t>
            </a:r>
          </a:p>
          <a:p>
            <a:pPr lvl="1"/>
            <a:r>
              <a:rPr lang="en-US" sz="1800" dirty="0" smtClean="0"/>
              <a:t>Artificial airway</a:t>
            </a:r>
            <a:endParaRPr lang="en-US" sz="18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-10982" r="-10982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9697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Indication of HFNC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128003"/>
              </p:ext>
            </p:extLst>
          </p:nvPr>
        </p:nvGraphicFramePr>
        <p:xfrm>
          <a:off x="1066800" y="1600200"/>
          <a:ext cx="7620000" cy="4419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5080"/>
                <a:gridCol w="5194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Some evidence for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</a:rPr>
                        <a:t> a benefit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Children &lt;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</a:rPr>
                        <a:t> 24 months of age with viral bronchiolitis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</a:rPr>
                        <a:t>Palliative care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</a:rPr>
                        <a:t>Acute hypoxemic respiratory failure with rapid improvement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</a:rPr>
                        <a:t>Pre-oxygenation before rapid sequence intubation of non-hypoxemic patients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</a:rPr>
                        <a:t>Acute cardiogenic pulmonary edema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baseline="0" dirty="0" err="1" smtClean="0">
                          <a:solidFill>
                            <a:srgbClr val="000000"/>
                          </a:solidFill>
                        </a:rPr>
                        <a:t>Extubation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</a:rPr>
                        <a:t> of patients after pneumonia or trauma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</a:rPr>
                        <a:t>Sleep-related hypoventilation in COPD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</a:rPr>
                        <a:t>Acute asthma in children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No evidence for a benefit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err="1" smtClean="0">
                          <a:solidFill>
                            <a:srgbClr val="000000"/>
                          </a:solidFill>
                        </a:rPr>
                        <a:t>Extubation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 of obese patients after cardiac surgery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Pre-oxygenation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</a:rPr>
                        <a:t> before rapid sequence intubation of hypoxemic patients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</a:rPr>
                        <a:t>Flexible bronchoscopy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Some rationale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</a:rPr>
                        <a:t> against the use in clinical practice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Acute hypoxemic respiratory failure with late </a:t>
                      </a:r>
                      <a:r>
                        <a:rPr lang="en-US" sz="1400" b="0" dirty="0" err="1" smtClean="0">
                          <a:solidFill>
                            <a:srgbClr val="000000"/>
                          </a:solidFill>
                        </a:rPr>
                        <a:t>inbutation</a:t>
                      </a:r>
                      <a:endParaRPr lang="en-US" sz="14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Bridge to lung transplant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Benefit remains to be investigated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Acute hypoxemic respiratory failure in </a:t>
                      </a:r>
                      <a:r>
                        <a:rPr lang="en-US" sz="1400" b="0" dirty="0" err="1" smtClean="0">
                          <a:solidFill>
                            <a:srgbClr val="000000"/>
                          </a:solidFill>
                        </a:rPr>
                        <a:t>immunocompromised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 patients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Pre- or inter-hospital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</a:rPr>
                        <a:t> transport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</a:rPr>
                        <a:t>AECOPD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6800" y="6152604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n-lt"/>
              </a:rPr>
              <a:t>Demoule</a:t>
            </a:r>
            <a:r>
              <a:rPr lang="en-US" sz="1200" dirty="0" smtClean="0">
                <a:latin typeface="+mn-lt"/>
              </a:rPr>
              <a:t> A, </a:t>
            </a:r>
            <a:r>
              <a:rPr lang="en-US" sz="1200" dirty="0" err="1" smtClean="0">
                <a:latin typeface="+mn-lt"/>
              </a:rPr>
              <a:t>Rello</a:t>
            </a:r>
            <a:r>
              <a:rPr lang="en-US" sz="1200" dirty="0" smtClean="0">
                <a:latin typeface="+mn-lt"/>
              </a:rPr>
              <a:t> J. High flow oxygen cannula: the other side of the moon. Intensive Care Med 2015; 41: 1673-1675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2830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High-flow nasal cannula as a new method of oxygen therapy</a:t>
            </a:r>
          </a:p>
          <a:p>
            <a:pPr lvl="1"/>
            <a:r>
              <a:rPr lang="en-US" dirty="0" smtClean="0"/>
              <a:t>More comfort and tolerance</a:t>
            </a:r>
          </a:p>
          <a:p>
            <a:pPr lvl="1"/>
            <a:r>
              <a:rPr lang="en-US" dirty="0" smtClean="0"/>
              <a:t>PEEP effect</a:t>
            </a:r>
          </a:p>
          <a:p>
            <a:r>
              <a:rPr lang="en-US" dirty="0" smtClean="0"/>
              <a:t>Wide clinical application in </a:t>
            </a:r>
            <a:r>
              <a:rPr lang="en-US" smtClean="0"/>
              <a:t>moderate hypoxemia</a:t>
            </a:r>
          </a:p>
        </p:txBody>
      </p:sp>
    </p:spTree>
    <p:extLst>
      <p:ext uri="{BB962C8B-B14F-4D97-AF65-F5344CB8AC3E}">
        <p14:creationId xmlns:p14="http://schemas.microsoft.com/office/powerpoint/2010/main" val="2477042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 of Inadequate Humidification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-9853" r="-985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63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s Vancomycin Obsolete In the Treatment of Gram-Positive Inf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 Vancomycin Obsolete In the Treatment of Gram-Positive Infection.potx</Template>
  <TotalTime>9876</TotalTime>
  <Words>4876</Words>
  <Application>Microsoft Macintosh PowerPoint</Application>
  <PresentationFormat>全屏显示(4:3)</PresentationFormat>
  <Paragraphs>630</Paragraphs>
  <Slides>81</Slides>
  <Notes>0</Notes>
  <HiddenSlides>20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81</vt:i4>
      </vt:variant>
    </vt:vector>
  </HeadingPairs>
  <TitlesOfParts>
    <vt:vector size="82" baseType="lpstr">
      <vt:lpstr>Is Vancomycin Obsolete In the Treatment of Gram-Positive Infection</vt:lpstr>
      <vt:lpstr>High Flow Oxygen Therapy</vt:lpstr>
      <vt:lpstr>Conflicts of Interest</vt:lpstr>
      <vt:lpstr>Recommendations for Oxygen Therapy</vt:lpstr>
      <vt:lpstr>Low Flow Devices</vt:lpstr>
      <vt:lpstr>Conventional Low Flow Devices</vt:lpstr>
      <vt:lpstr>Conventional Low Flow Devices</vt:lpstr>
      <vt:lpstr>High Flow Devices</vt:lpstr>
      <vt:lpstr>Humidification of Oxygen Therapy</vt:lpstr>
      <vt:lpstr>Consequence of Inadequate Humidification</vt:lpstr>
      <vt:lpstr>Consequence of Inadequate Humidification</vt:lpstr>
      <vt:lpstr>High-Flow Nasal Cannula Setup</vt:lpstr>
      <vt:lpstr>High-Flow Nasal Cannula (HFNC)</vt:lpstr>
      <vt:lpstr>Potential Mechanisms of Clinical Benefit</vt:lpstr>
      <vt:lpstr>Discomfort During Oxygen Therapy vs. HFNC</vt:lpstr>
      <vt:lpstr>Discomfort During Oxygen Therapy vs. HFNC</vt:lpstr>
      <vt:lpstr>Dyspnea after Endotracheal Extubation</vt:lpstr>
      <vt:lpstr>Respiratory Rate after Extubation</vt:lpstr>
      <vt:lpstr>Oxygen Therapy after Extubation</vt:lpstr>
      <vt:lpstr>Effects on Comfort and Tolerance</vt:lpstr>
      <vt:lpstr>Lung Mucociliary Clearance after HFNC</vt:lpstr>
      <vt:lpstr>Metabolic Cost of Gas Conditioning</vt:lpstr>
      <vt:lpstr>Potential Mechanisms of Clinical Benefit</vt:lpstr>
      <vt:lpstr>FiO2 Reduction after Chest Binding</vt:lpstr>
      <vt:lpstr>Performance of Oxygen Delivery Devices</vt:lpstr>
      <vt:lpstr>Performance of Oxygen Delivery Devices</vt:lpstr>
      <vt:lpstr>Potential Mechanisms of Clinical Benefit</vt:lpstr>
      <vt:lpstr>Washout of Nasopharyngeal Dead Space</vt:lpstr>
      <vt:lpstr>PEEP Effect During HFNC: Lung Model Study</vt:lpstr>
      <vt:lpstr>PEEP Effect During HFNC: Lung Model Study</vt:lpstr>
      <vt:lpstr>PEEP Effect During HFNC in Adults</vt:lpstr>
      <vt:lpstr>Nasopharyngeal Pressure During HFNC</vt:lpstr>
      <vt:lpstr>Nasopharyngeal Pressure During HFNC</vt:lpstr>
      <vt:lpstr>Performance of Oxygen Delivery Devices</vt:lpstr>
      <vt:lpstr>Breathing Pattern During HFNC</vt:lpstr>
      <vt:lpstr>HFNC Increases EELV</vt:lpstr>
      <vt:lpstr>Breathing Pattern During HFNC</vt:lpstr>
      <vt:lpstr>Physiological Effect of HFNC</vt:lpstr>
      <vt:lpstr>FiO2 at Different Respiratory Rate</vt:lpstr>
      <vt:lpstr>HFNC vs. Conventional Oxygen Therapy</vt:lpstr>
      <vt:lpstr>Physiological Effect of HFNC</vt:lpstr>
      <vt:lpstr>Equation of Motion</vt:lpstr>
      <vt:lpstr>End-Expiratory Pressure &amp; Inspiratory Flow</vt:lpstr>
      <vt:lpstr>End-Expiratory Pressure &amp; Inspiratory Flow</vt:lpstr>
      <vt:lpstr>Physiological Effect of HFNC</vt:lpstr>
      <vt:lpstr>HFNC Increases EELV</vt:lpstr>
      <vt:lpstr>EELV Increases with Flow Rate</vt:lpstr>
      <vt:lpstr>Physiological Effect of HFNC</vt:lpstr>
      <vt:lpstr>PowerPoint 演示文稿</vt:lpstr>
      <vt:lpstr>HFNC After Endotracheal Extubation</vt:lpstr>
      <vt:lpstr>Physiological Effect of HFNC</vt:lpstr>
      <vt:lpstr>Potential Benefits of HFNC</vt:lpstr>
      <vt:lpstr>Practical Application of HFNC</vt:lpstr>
      <vt:lpstr>HFNC in Acute Respiratory Failure</vt:lpstr>
      <vt:lpstr>HFNC in Acute Respiratory Failure</vt:lpstr>
      <vt:lpstr>HFNC vs. Conventional Oxygen Therapy</vt:lpstr>
      <vt:lpstr>HFNC vs. NIV in Postoperative Hypoxemia</vt:lpstr>
      <vt:lpstr>HFNC vs. NIV in Postoperative Hypoxemia</vt:lpstr>
      <vt:lpstr>HFNC vs. Face Mask vs. NIV in Hypoxemia</vt:lpstr>
      <vt:lpstr>HFNC vs. Face Mask vs. NIV in Hypoxemia</vt:lpstr>
      <vt:lpstr>HFNC vs. Face Mask vs. NIV in Hypoxemia</vt:lpstr>
      <vt:lpstr>HFNC in Acute Respiratory Failure</vt:lpstr>
      <vt:lpstr>HFNC in Acute Heart Failure</vt:lpstr>
      <vt:lpstr>HFNC in Acute CPE</vt:lpstr>
      <vt:lpstr>HFNC in Postoperative Patients</vt:lpstr>
      <vt:lpstr>HFNC in Postoperative Patients</vt:lpstr>
      <vt:lpstr>HFNC After Endotracheal Extubation</vt:lpstr>
      <vt:lpstr>HFNC After Endotracheal Extubation</vt:lpstr>
      <vt:lpstr>HFNC After Endotracheal Extubation</vt:lpstr>
      <vt:lpstr>HFNC After Endotracheal Extubation</vt:lpstr>
      <vt:lpstr>HFNC After Endotracheal Extubation</vt:lpstr>
      <vt:lpstr>Potential Clinical Applications of HFNC</vt:lpstr>
      <vt:lpstr>Predictors of HFNC Failure</vt:lpstr>
      <vt:lpstr>Predictors of HFNC Failure</vt:lpstr>
      <vt:lpstr>Late HFNC Failure as Prognostic Factor</vt:lpstr>
      <vt:lpstr>Late HFNC Failure as Prognostic Factor</vt:lpstr>
      <vt:lpstr>HFNC During Endotracheal Intubation</vt:lpstr>
      <vt:lpstr>HFNC in Postextubation Obese Patients</vt:lpstr>
      <vt:lpstr>The Other Side of the Moon</vt:lpstr>
      <vt:lpstr>Indication of HFNC in Respiratory Failure</vt:lpstr>
      <vt:lpstr>Recommended Indication of HFNC</vt:lpstr>
      <vt:lpstr>Take Home Message</vt:lpstr>
    </vt:vector>
  </TitlesOfParts>
  <Company>PUMCH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革兰阴性杆菌菌血症</dc:title>
  <dc:creator>Du Bin</dc:creator>
  <cp:lastModifiedBy>斌 杜</cp:lastModifiedBy>
  <cp:revision>775</cp:revision>
  <dcterms:created xsi:type="dcterms:W3CDTF">2011-10-13T05:14:54Z</dcterms:created>
  <dcterms:modified xsi:type="dcterms:W3CDTF">2016-09-15T12:46:24Z</dcterms:modified>
</cp:coreProperties>
</file>