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1" r:id="rId6"/>
    <p:sldId id="260" r:id="rId7"/>
    <p:sldId id="312" r:id="rId8"/>
    <p:sldId id="315" r:id="rId9"/>
    <p:sldId id="316" r:id="rId10"/>
    <p:sldId id="324" r:id="rId11"/>
    <p:sldId id="317" r:id="rId12"/>
    <p:sldId id="318" r:id="rId13"/>
    <p:sldId id="321" r:id="rId14"/>
    <p:sldId id="322" r:id="rId15"/>
    <p:sldId id="323" r:id="rId16"/>
    <p:sldId id="319" r:id="rId17"/>
    <p:sldId id="325" r:id="rId18"/>
    <p:sldId id="326" r:id="rId19"/>
    <p:sldId id="327" r:id="rId20"/>
    <p:sldId id="314" r:id="rId21"/>
    <p:sldId id="330" r:id="rId22"/>
    <p:sldId id="328" r:id="rId23"/>
    <p:sldId id="329" r:id="rId24"/>
    <p:sldId id="331" r:id="rId25"/>
    <p:sldId id="332" r:id="rId26"/>
    <p:sldId id="333" r:id="rId27"/>
    <p:sldId id="334" r:id="rId28"/>
    <p:sldId id="335" r:id="rId29"/>
    <p:sldId id="337" r:id="rId30"/>
    <p:sldId id="339" r:id="rId31"/>
    <p:sldId id="336" r:id="rId32"/>
    <p:sldId id="340" r:id="rId33"/>
    <p:sldId id="341" r:id="rId34"/>
    <p:sldId id="280" r:id="rId35"/>
    <p:sldId id="354" r:id="rId36"/>
    <p:sldId id="338" r:id="rId37"/>
    <p:sldId id="350" r:id="rId38"/>
    <p:sldId id="352" r:id="rId39"/>
    <p:sldId id="353" r:id="rId40"/>
    <p:sldId id="355" r:id="rId41"/>
    <p:sldId id="356" r:id="rId42"/>
    <p:sldId id="358" r:id="rId43"/>
    <p:sldId id="342" r:id="rId44"/>
    <p:sldId id="343" r:id="rId45"/>
    <p:sldId id="348" r:id="rId46"/>
    <p:sldId id="349" r:id="rId47"/>
    <p:sldId id="359" r:id="rId48"/>
    <p:sldId id="360" r:id="rId49"/>
    <p:sldId id="361" r:id="rId50"/>
    <p:sldId id="362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3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27874015748"/>
          <c:y val="0.0409680768490595"/>
          <c:w val="0.84086719160105"/>
          <c:h val="0.7768828423917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VO2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Sheet1!$D$2:$D$10</c:f>
                <c:numCache>
                  <c:formatCode>General</c:formatCode>
                  <c:ptCount val="9"/>
                  <c:pt idx="0">
                    <c:v>33.0</c:v>
                  </c:pt>
                  <c:pt idx="1">
                    <c:v>81.0</c:v>
                  </c:pt>
                  <c:pt idx="2">
                    <c:v>42.0</c:v>
                  </c:pt>
                  <c:pt idx="3">
                    <c:v>32.0</c:v>
                  </c:pt>
                  <c:pt idx="4">
                    <c:v>34.0</c:v>
                  </c:pt>
                  <c:pt idx="5">
                    <c:v>36.0</c:v>
                  </c:pt>
                  <c:pt idx="6">
                    <c:v>52.0</c:v>
                  </c:pt>
                  <c:pt idx="7">
                    <c:v>83.0</c:v>
                  </c:pt>
                  <c:pt idx="8">
                    <c:v>43.0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</c:errBars>
          <c:cat>
            <c:strRef>
              <c:f>Sheet1!$A$2:$A$10</c:f>
              <c:strCache>
                <c:ptCount val="9"/>
                <c:pt idx="0">
                  <c:v>baseline</c:v>
                </c:pt>
                <c:pt idx="1">
                  <c:v>10 min</c:v>
                </c:pt>
                <c:pt idx="2">
                  <c:v>60 min</c:v>
                </c:pt>
                <c:pt idx="3">
                  <c:v>105 min</c:v>
                </c:pt>
                <c:pt idx="4">
                  <c:v>150 min</c:v>
                </c:pt>
                <c:pt idx="5">
                  <c:v>195 min</c:v>
                </c:pt>
                <c:pt idx="6">
                  <c:v>240 min</c:v>
                </c:pt>
                <c:pt idx="7">
                  <c:v>285 min</c:v>
                </c:pt>
                <c:pt idx="8">
                  <c:v>330 min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325.0</c:v>
                </c:pt>
                <c:pt idx="1">
                  <c:v>377.0</c:v>
                </c:pt>
                <c:pt idx="2">
                  <c:v>268.0</c:v>
                </c:pt>
                <c:pt idx="3">
                  <c:v>271.0</c:v>
                </c:pt>
                <c:pt idx="4">
                  <c:v>285.0</c:v>
                </c:pt>
                <c:pt idx="5">
                  <c:v>293.0</c:v>
                </c:pt>
                <c:pt idx="6">
                  <c:v>289.0</c:v>
                </c:pt>
                <c:pt idx="7">
                  <c:v>334.0</c:v>
                </c:pt>
                <c:pt idx="8">
                  <c:v>308.0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VCO2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errBars>
            <c:errDir val="y"/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Sheet1!$E$2:$E$10</c:f>
                <c:numCache>
                  <c:formatCode>General</c:formatCode>
                  <c:ptCount val="9"/>
                  <c:pt idx="0">
                    <c:v>33.0</c:v>
                  </c:pt>
                  <c:pt idx="1">
                    <c:v>52.0</c:v>
                  </c:pt>
                  <c:pt idx="2">
                    <c:v>38.0</c:v>
                  </c:pt>
                  <c:pt idx="3">
                    <c:v>38.0</c:v>
                  </c:pt>
                  <c:pt idx="4">
                    <c:v>29.0</c:v>
                  </c:pt>
                  <c:pt idx="5">
                    <c:v>33.0</c:v>
                  </c:pt>
                  <c:pt idx="6">
                    <c:v>35.0</c:v>
                  </c:pt>
                  <c:pt idx="7">
                    <c:v>65.0</c:v>
                  </c:pt>
                  <c:pt idx="8">
                    <c:v>37.0</c:v>
                  </c:pt>
                </c:numCache>
              </c:numRef>
            </c:minu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errBars>
          <c:cat>
            <c:strRef>
              <c:f>Sheet1!$A$2:$A$10</c:f>
              <c:strCache>
                <c:ptCount val="9"/>
                <c:pt idx="0">
                  <c:v>baseline</c:v>
                </c:pt>
                <c:pt idx="1">
                  <c:v>10 min</c:v>
                </c:pt>
                <c:pt idx="2">
                  <c:v>60 min</c:v>
                </c:pt>
                <c:pt idx="3">
                  <c:v>105 min</c:v>
                </c:pt>
                <c:pt idx="4">
                  <c:v>150 min</c:v>
                </c:pt>
                <c:pt idx="5">
                  <c:v>195 min</c:v>
                </c:pt>
                <c:pt idx="6">
                  <c:v>240 min</c:v>
                </c:pt>
                <c:pt idx="7">
                  <c:v>285 min</c:v>
                </c:pt>
                <c:pt idx="8">
                  <c:v>330 min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274.0</c:v>
                </c:pt>
                <c:pt idx="1">
                  <c:v>262.0</c:v>
                </c:pt>
                <c:pt idx="2">
                  <c:v>214.0</c:v>
                </c:pt>
                <c:pt idx="3">
                  <c:v>232.0</c:v>
                </c:pt>
                <c:pt idx="4">
                  <c:v>236.0</c:v>
                </c:pt>
                <c:pt idx="5">
                  <c:v>243.0</c:v>
                </c:pt>
                <c:pt idx="6">
                  <c:v>240.0</c:v>
                </c:pt>
                <c:pt idx="7">
                  <c:v>272.0</c:v>
                </c:pt>
                <c:pt idx="8">
                  <c:v>251.0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255800"/>
        <c:axId val="2120261656"/>
      </c:lineChart>
      <c:catAx>
        <c:axId val="2120255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zh-CN" altLang="en-US" b="0" dirty="0" smtClean="0"/>
                  <a:t>右美托咪啶</a:t>
                </a:r>
                <a:r>
                  <a:rPr lang="en-US" altLang="zh-CN" b="0" dirty="0" smtClean="0"/>
                  <a:t>(2 mcg/kg)</a:t>
                </a:r>
                <a:r>
                  <a:rPr lang="zh-CN" altLang="en-US" b="0" dirty="0" smtClean="0"/>
                  <a:t>推注后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384520866141732"/>
              <c:y val="0.911441167327263"/>
            </c:manualLayout>
          </c:layout>
          <c:overlay val="0"/>
        </c:title>
        <c:majorTickMark val="out"/>
        <c:minorTickMark val="none"/>
        <c:tickLblPos val="nextTo"/>
        <c:crossAx val="2120261656"/>
        <c:crosses val="autoZero"/>
        <c:auto val="1"/>
        <c:lblAlgn val="ctr"/>
        <c:lblOffset val="100"/>
        <c:noMultiLvlLbl val="0"/>
      </c:catAx>
      <c:valAx>
        <c:axId val="2120261656"/>
        <c:scaling>
          <c:orientation val="minMax"/>
          <c:max val="5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VO2 / VCO2 (ml/min)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08"/>
              <c:y val="0.2273750359868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20255800"/>
        <c:crosses val="autoZero"/>
        <c:crossBetween val="between"/>
        <c:majorUnit val="100.0"/>
      </c:valAx>
    </c:plotArea>
    <c:legend>
      <c:legendPos val="r"/>
      <c:layout>
        <c:manualLayout>
          <c:xMode val="edge"/>
          <c:yMode val="edge"/>
          <c:x val="0.696914173228346"/>
          <c:y val="0.643822099296879"/>
          <c:w val="0.26385406824147"/>
          <c:h val="0.1056738643245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EFD9025-D0EF-A54F-A871-00AEED07FEDA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A5189E2-3BCB-1648-8F13-A1E6A29F6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DF88B7A-991F-E744-A93B-0A874D7B7BDF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606B48-CA4F-3D4B-BD1B-A4807AE0E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8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40024"/>
            <a:ext cx="7543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92624"/>
            <a:ext cx="61722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3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046A221-DD8C-7446-8116-C8D33F472A21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E3DEF87-09BF-7F4F-BD0E-D64AA4E7B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65A9292-0C3C-404E-AD7F-423716D908C5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FECEF75-BDFF-0745-AD7E-CA1D10C5C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3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6660269-9347-F841-AF4C-C46F50BF1F11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5ED2A8E-EE28-CB4E-A516-B4F7BDF6A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733" y="1676400"/>
            <a:ext cx="3657600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657600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6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5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213FADE-D643-034C-9C79-E3CBD1A68634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AF559D4-F992-6142-A8A8-2D23BD609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B37E1A7-A807-EC4C-905E-EAEC219C8548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FEEDCA3-85F2-4848-8DF7-1E16BF929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394E3F-1D66-7146-85D9-85F3A5FEDDF1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E518ACC-1147-344A-810F-B326F43D1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C4B4057-F2EA-904D-A68E-80127F9E3B6C}" type="datetime1">
              <a:rPr lang="en-US"/>
              <a:pPr/>
              <a:t>15/8/3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826A491-19EF-1148-97FB-0DFF2C8F9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0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375693" y="3505994"/>
            <a:ext cx="6427787" cy="31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-1456463" y="2112653"/>
            <a:ext cx="42173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aseline="0" dirty="0" smtClean="0">
                <a:solidFill>
                  <a:srgbClr val="FAC090"/>
                </a:solidFill>
                <a:latin typeface="Calibri" charset="0"/>
              </a:rPr>
              <a:t>Treatment of </a:t>
            </a:r>
            <a:r>
              <a:rPr lang="en-US" sz="1800" baseline="0" dirty="0" err="1" smtClean="0">
                <a:solidFill>
                  <a:srgbClr val="FAC090"/>
                </a:solidFill>
                <a:latin typeface="Calibri" charset="0"/>
              </a:rPr>
              <a:t>Hypercapnia</a:t>
            </a:r>
            <a:r>
              <a:rPr lang="en-US" sz="1800" baseline="0" dirty="0" smtClean="0">
                <a:solidFill>
                  <a:srgbClr val="FAC090"/>
                </a:solidFill>
                <a:latin typeface="Calibri" charset="0"/>
              </a:rPr>
              <a:t> in ARDS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Ι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Bin Du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2" r:id="rId2"/>
    <p:sldLayoutId id="2147483826" r:id="rId3"/>
    <p:sldLayoutId id="2147483823" r:id="rId4"/>
    <p:sldLayoutId id="2147483824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宋体"/>
          <a:cs typeface="宋体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/>
          <a:cs typeface="宋体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宋体"/>
          <a:cs typeface="宋体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宋体"/>
          <a:cs typeface="宋体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宋体"/>
          <a:cs typeface="宋体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宋体"/>
          <a:cs typeface="宋体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62012" y="476672"/>
            <a:ext cx="7595556" cy="3336776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  <a:ea typeface="宋体" charset="0"/>
                <a:cs typeface="宋体" charset="0"/>
              </a:rPr>
              <a:t>ARDS</a:t>
            </a:r>
            <a:r>
              <a:rPr lang="zh-CN" altLang="en-US" b="1" dirty="0" smtClean="0">
                <a:latin typeface="Calibri" charset="0"/>
                <a:ea typeface="宋体" charset="0"/>
                <a:cs typeface="宋体" charset="0"/>
              </a:rPr>
              <a:t>机械通气：如何应对高碳酸血症</a:t>
            </a:r>
            <a:endParaRPr lang="en-US" b="1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E46C0A"/>
                </a:solidFill>
                <a:latin typeface="Calibri" charset="0"/>
                <a:ea typeface="宋体" charset="0"/>
                <a:cs typeface="宋体" charset="0"/>
              </a:rPr>
              <a:t>北京协和医院内科</a:t>
            </a:r>
            <a:r>
              <a:rPr lang="en-US" altLang="zh-CN" dirty="0" smtClean="0">
                <a:solidFill>
                  <a:srgbClr val="E46C0A"/>
                </a:solidFill>
                <a:latin typeface="Calibri" charset="0"/>
                <a:ea typeface="宋体" charset="0"/>
                <a:cs typeface="宋体" charset="0"/>
              </a:rPr>
              <a:t>ICU</a:t>
            </a:r>
          </a:p>
          <a:p>
            <a:pPr eaLnBrk="1" hangingPunct="1"/>
            <a:r>
              <a:rPr lang="zh-CN" altLang="en-US" dirty="0" smtClean="0">
                <a:solidFill>
                  <a:srgbClr val="E46C0A"/>
                </a:solidFill>
                <a:latin typeface="Calibri" charset="0"/>
                <a:ea typeface="宋体" charset="0"/>
                <a:cs typeface="宋体" charset="0"/>
              </a:rPr>
              <a:t>杜斌</a:t>
            </a:r>
            <a:endParaRPr lang="en-US" dirty="0">
              <a:solidFill>
                <a:srgbClr val="E46C0A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降低</a:t>
            </a:r>
            <a:r>
              <a:rPr lang="en-US" altLang="zh-CN" dirty="0" smtClean="0"/>
              <a:t>PaCO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的方法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708920"/>
            <a:ext cx="7620000" cy="3417243"/>
          </a:xfrm>
        </p:spPr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err="1" smtClean="0"/>
              <a:t>MinVent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</a:t>
            </a:r>
            <a:r>
              <a:rPr lang="en-US" altLang="zh-CN" dirty="0" err="1" smtClean="0"/>
              <a:t>Vt</a:t>
            </a:r>
            <a:r>
              <a:rPr lang="en-US" altLang="zh-CN" dirty="0" smtClean="0"/>
              <a:t>		</a:t>
            </a:r>
            <a:r>
              <a:rPr lang="zh-CN" altLang="en-US" dirty="0" smtClean="0"/>
              <a:t>视</a:t>
            </a:r>
            <a:r>
              <a:rPr lang="en-US" altLang="zh-CN" dirty="0" err="1" smtClean="0"/>
              <a:t>Pplat</a:t>
            </a:r>
            <a:r>
              <a:rPr lang="zh-CN" altLang="en-US" dirty="0" smtClean="0"/>
              <a:t>而定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加快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RR</a:t>
            </a: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减少</a:t>
            </a:r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Vd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Vt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减少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VCO</a:t>
            </a:r>
            <a:r>
              <a:rPr lang="en-US" altLang="zh-CN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483768" y="1886918"/>
            <a:ext cx="118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PaCO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≈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626768" y="1598116"/>
            <a:ext cx="27098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VCO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err="1" smtClean="0">
                <a:latin typeface="+mn-lt"/>
                <a:ea typeface="宋体"/>
                <a:cs typeface="宋体"/>
              </a:rPr>
              <a:t>MinVent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(1 – 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Vd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/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26768" y="2137160"/>
            <a:ext cx="27098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6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smtClean="0"/>
              <a:t>RR</a:t>
            </a:r>
            <a:r>
              <a:rPr lang="zh-CN" altLang="en-US" dirty="0" smtClean="0"/>
              <a:t>提高</a:t>
            </a:r>
            <a:r>
              <a:rPr lang="en-US" altLang="zh-CN" dirty="0" err="1" smtClean="0"/>
              <a:t>MinVent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567737"/>
              </p:ext>
            </p:extLst>
          </p:nvPr>
        </p:nvGraphicFramePr>
        <p:xfrm>
          <a:off x="1066800" y="1600200"/>
          <a:ext cx="76200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低</a:t>
                      </a:r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RR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高</a:t>
                      </a:r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RR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RR,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76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MinVent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lpm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7.4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13.4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2.7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PaCO</a:t>
                      </a:r>
                      <a:r>
                        <a:rPr lang="en-US" altLang="zh-CN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mmHg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61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43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pH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7.26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0.08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7.39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0.11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736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>
                <a:latin typeface="+mn-lt"/>
                <a:ea typeface="宋体" charset="0"/>
                <a:cs typeface="宋体" charset="0"/>
              </a:rPr>
              <a:t>Richard JC, </a:t>
            </a:r>
            <a:r>
              <a:rPr lang="en-US" altLang="zh-CN" sz="1200" dirty="0" err="1">
                <a:latin typeface="+mn-lt"/>
                <a:ea typeface="宋体" charset="0"/>
                <a:cs typeface="宋体" charset="0"/>
              </a:rPr>
              <a:t>Brochard</a:t>
            </a:r>
            <a:r>
              <a:rPr lang="en-US" altLang="zh-CN" sz="1200" dirty="0">
                <a:latin typeface="+mn-lt"/>
                <a:ea typeface="宋体" charset="0"/>
                <a:cs typeface="宋体" charset="0"/>
              </a:rPr>
              <a:t> L, Breton L, et al. Influence of respiratory rate on gas trapping during low volume ventilation of patients with acute lung injury. Intensive Care Med 2002; 28: 1078-1083</a:t>
            </a:r>
            <a:endParaRPr lang="zh-CN" altLang="en-US" sz="1200" dirty="0">
              <a:latin typeface="+mn-lt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7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smtClean="0"/>
              <a:t>RR</a:t>
            </a:r>
            <a:r>
              <a:rPr lang="zh-CN" altLang="en-US" dirty="0" smtClean="0"/>
              <a:t>提高</a:t>
            </a:r>
            <a:r>
              <a:rPr lang="en-US" altLang="zh-CN" dirty="0" err="1" smtClean="0"/>
              <a:t>MinVent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68682"/>
              </p:ext>
            </p:extLst>
          </p:nvPr>
        </p:nvGraphicFramePr>
        <p:xfrm>
          <a:off x="1066800" y="1600200"/>
          <a:ext cx="76200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RR</a:t>
                      </a:r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bpm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RR</a:t>
                      </a:r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</a:t>
                      </a:r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bpm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Vt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ml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596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60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464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56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76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Texp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sec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2.7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PaCO</a:t>
                      </a:r>
                      <a:r>
                        <a:rPr lang="en-US" altLang="zh-CN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mmHg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51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47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&gt;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PaO</a:t>
                      </a:r>
                      <a:r>
                        <a:rPr lang="en-US" altLang="zh-CN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mmHg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95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99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73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&gt;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Vieillard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-Baron A, </a:t>
            </a: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Prin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S, </a:t>
            </a: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Augarde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R, et al. Increasing respiratory rate to improve CO</a:t>
            </a:r>
            <a:r>
              <a:rPr lang="en-US" altLang="zh-CN" sz="1200" baseline="-250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2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clearance during mechanical ventilation is not a panacea in acute respiratory failure. </a:t>
            </a: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Crit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Care Med 2002; 30: 1407-1412</a:t>
            </a:r>
          </a:p>
        </p:txBody>
      </p:sp>
    </p:spTree>
    <p:extLst>
      <p:ext uri="{BB962C8B-B14F-4D97-AF65-F5344CB8AC3E}">
        <p14:creationId xmlns:p14="http://schemas.microsoft.com/office/powerpoint/2010/main" val="95756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增加</a:t>
            </a:r>
            <a:r>
              <a:rPr lang="en-US" altLang="zh-CN" dirty="0"/>
              <a:t>RR</a:t>
            </a:r>
            <a:r>
              <a:rPr lang="zh-CN" altLang="en-US" dirty="0"/>
              <a:t>提高</a:t>
            </a:r>
            <a:r>
              <a:rPr lang="en-US" altLang="zh-CN" dirty="0" err="1"/>
              <a:t>MinVent</a:t>
            </a:r>
            <a:endParaRPr lang="en-US" dirty="0"/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 flipV="1">
            <a:off x="1378024" y="2530475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V="1">
            <a:off x="1378024" y="3733800"/>
            <a:ext cx="7010400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725687" y="3521075"/>
            <a:ext cx="1857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V="1">
            <a:off x="1911424" y="3292475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1911424" y="2759075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" name="Arc 8"/>
          <p:cNvSpPr>
            <a:spLocks/>
          </p:cNvSpPr>
          <p:nvPr/>
        </p:nvSpPr>
        <p:spPr bwMode="auto">
          <a:xfrm flipH="1" flipV="1">
            <a:off x="2673424" y="2759075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978224" y="2987675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flipV="1">
            <a:off x="2949649" y="3505200"/>
            <a:ext cx="23145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V="1">
            <a:off x="1378024" y="4054475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1378024" y="5029200"/>
            <a:ext cx="6934200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1682824" y="5045075"/>
            <a:ext cx="2286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911424" y="4511675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2978224" y="5045075"/>
            <a:ext cx="0" cy="7620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1911424" y="4511675"/>
            <a:ext cx="762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2673424" y="4511675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2673424" y="5045075"/>
            <a:ext cx="3048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5264224" y="2055535"/>
            <a:ext cx="0" cy="609600"/>
          </a:xfrm>
          <a:prstGeom prst="line">
            <a:avLst/>
          </a:prstGeom>
          <a:noFill/>
          <a:ln w="1270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2978224" y="2057400"/>
            <a:ext cx="0" cy="609600"/>
          </a:xfrm>
          <a:prstGeom prst="line">
            <a:avLst/>
          </a:prstGeom>
          <a:noFill/>
          <a:ln w="1270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4045024" y="5029200"/>
            <a:ext cx="12192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" name="Arc 23"/>
          <p:cNvSpPr>
            <a:spLocks/>
          </p:cNvSpPr>
          <p:nvPr/>
        </p:nvSpPr>
        <p:spPr bwMode="auto">
          <a:xfrm flipH="1">
            <a:off x="2978224" y="5029200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 flipV="1">
            <a:off x="2978224" y="2366962"/>
            <a:ext cx="2286000" cy="0"/>
          </a:xfrm>
          <a:prstGeom prst="line">
            <a:avLst/>
          </a:prstGeom>
          <a:noFill/>
          <a:ln w="12700">
            <a:solidFill>
              <a:srgbClr val="31859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 flipV="1">
            <a:off x="5264224" y="32766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 flipV="1">
            <a:off x="5264224" y="2743200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" name="Arc 27"/>
          <p:cNvSpPr>
            <a:spLocks/>
          </p:cNvSpPr>
          <p:nvPr/>
        </p:nvSpPr>
        <p:spPr bwMode="auto">
          <a:xfrm flipH="1" flipV="1">
            <a:off x="6026224" y="2743200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6331024" y="2971800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 flipV="1">
            <a:off x="5264224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6331024" y="5029200"/>
            <a:ext cx="0" cy="7620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5264224" y="4495800"/>
            <a:ext cx="7620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6026224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>
            <a:off x="6026224" y="5029200"/>
            <a:ext cx="3048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Arc 34"/>
          <p:cNvSpPr>
            <a:spLocks/>
          </p:cNvSpPr>
          <p:nvPr/>
        </p:nvSpPr>
        <p:spPr bwMode="auto">
          <a:xfrm flipH="1">
            <a:off x="6331024" y="5013325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 flipV="1">
            <a:off x="6302449" y="3505200"/>
            <a:ext cx="10953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3779912" y="1905000"/>
            <a:ext cx="633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Texp</a:t>
            </a:r>
            <a:endParaRPr lang="en-US" altLang="zh-CN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80" name="Line 46"/>
          <p:cNvSpPr>
            <a:spLocks noChangeShapeType="1"/>
          </p:cNvSpPr>
          <p:nvPr/>
        </p:nvSpPr>
        <p:spPr bwMode="auto">
          <a:xfrm>
            <a:off x="4726062" y="5029200"/>
            <a:ext cx="304800" cy="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" name="Oval 22"/>
          <p:cNvSpPr>
            <a:spLocks noChangeArrowheads="1"/>
          </p:cNvSpPr>
          <p:nvPr/>
        </p:nvSpPr>
        <p:spPr bwMode="auto">
          <a:xfrm>
            <a:off x="3859287" y="4910138"/>
            <a:ext cx="228600" cy="228600"/>
          </a:xfrm>
          <a:prstGeom prst="ellipse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" name="Oval 22"/>
          <p:cNvSpPr>
            <a:spLocks noChangeArrowheads="1"/>
          </p:cNvSpPr>
          <p:nvPr/>
        </p:nvSpPr>
        <p:spPr bwMode="auto">
          <a:xfrm>
            <a:off x="5149924" y="4910138"/>
            <a:ext cx="228600" cy="228600"/>
          </a:xfrm>
          <a:prstGeom prst="ellipse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63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增加</a:t>
            </a:r>
            <a:r>
              <a:rPr lang="en-US" altLang="zh-CN" dirty="0"/>
              <a:t>RR</a:t>
            </a:r>
            <a:r>
              <a:rPr lang="zh-CN" altLang="en-US" dirty="0"/>
              <a:t>提高</a:t>
            </a:r>
            <a:r>
              <a:rPr lang="en-US" altLang="zh-CN" dirty="0" err="1"/>
              <a:t>MinVent</a:t>
            </a:r>
            <a:endParaRPr lang="en-US" dirty="0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3964062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 flipV="1">
            <a:off x="1378024" y="2530475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V="1">
            <a:off x="1378024" y="3733800"/>
            <a:ext cx="7010400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725687" y="3521075"/>
            <a:ext cx="1857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V="1">
            <a:off x="1911424" y="3292475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1911424" y="2759075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" name="Arc 8"/>
          <p:cNvSpPr>
            <a:spLocks/>
          </p:cNvSpPr>
          <p:nvPr/>
        </p:nvSpPr>
        <p:spPr bwMode="auto">
          <a:xfrm flipH="1" flipV="1">
            <a:off x="2673424" y="2759075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978224" y="2987675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flipV="1">
            <a:off x="2949649" y="3505200"/>
            <a:ext cx="23145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V="1">
            <a:off x="1378024" y="4054475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1378024" y="5029200"/>
            <a:ext cx="6934200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1682824" y="5045075"/>
            <a:ext cx="2286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911424" y="4511675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2978224" y="5045075"/>
            <a:ext cx="0" cy="7620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1911424" y="4511675"/>
            <a:ext cx="762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2673424" y="4511675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2673424" y="5045075"/>
            <a:ext cx="3048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3968824" y="2057400"/>
            <a:ext cx="0" cy="609600"/>
          </a:xfrm>
          <a:prstGeom prst="line">
            <a:avLst/>
          </a:prstGeom>
          <a:noFill/>
          <a:ln w="1270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2978224" y="2057400"/>
            <a:ext cx="0" cy="609600"/>
          </a:xfrm>
          <a:prstGeom prst="line">
            <a:avLst/>
          </a:prstGeom>
          <a:noFill/>
          <a:ln w="1270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4045024" y="5029200"/>
            <a:ext cx="12192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" name="Arc 23"/>
          <p:cNvSpPr>
            <a:spLocks/>
          </p:cNvSpPr>
          <p:nvPr/>
        </p:nvSpPr>
        <p:spPr bwMode="auto">
          <a:xfrm flipH="1">
            <a:off x="2978224" y="5029200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 flipV="1">
            <a:off x="2978224" y="2362200"/>
            <a:ext cx="990600" cy="4763"/>
          </a:xfrm>
          <a:prstGeom prst="line">
            <a:avLst/>
          </a:prstGeom>
          <a:noFill/>
          <a:ln w="12700">
            <a:solidFill>
              <a:srgbClr val="31859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 flipV="1">
            <a:off x="5264224" y="32766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 flipV="1">
            <a:off x="5264224" y="2743200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" name="Arc 27"/>
          <p:cNvSpPr>
            <a:spLocks/>
          </p:cNvSpPr>
          <p:nvPr/>
        </p:nvSpPr>
        <p:spPr bwMode="auto">
          <a:xfrm flipH="1" flipV="1">
            <a:off x="6026224" y="2743200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6331024" y="2971800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 flipV="1">
            <a:off x="5264224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6331024" y="5029200"/>
            <a:ext cx="0" cy="7620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5264224" y="4495800"/>
            <a:ext cx="7620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6026224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>
            <a:off x="6026224" y="5029200"/>
            <a:ext cx="3048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Arc 34"/>
          <p:cNvSpPr>
            <a:spLocks/>
          </p:cNvSpPr>
          <p:nvPr/>
        </p:nvSpPr>
        <p:spPr bwMode="auto">
          <a:xfrm flipH="1">
            <a:off x="6331024" y="5013325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 flipV="1">
            <a:off x="6302449" y="3505200"/>
            <a:ext cx="10953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3081412" y="1905000"/>
            <a:ext cx="633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Texp</a:t>
            </a:r>
            <a:endParaRPr lang="en-US" altLang="zh-CN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73" name="Line 38"/>
          <p:cNvSpPr>
            <a:spLocks noChangeShapeType="1"/>
          </p:cNvSpPr>
          <p:nvPr/>
        </p:nvSpPr>
        <p:spPr bwMode="auto">
          <a:xfrm flipV="1">
            <a:off x="3964062" y="32766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Line 39"/>
          <p:cNvSpPr>
            <a:spLocks noChangeShapeType="1"/>
          </p:cNvSpPr>
          <p:nvPr/>
        </p:nvSpPr>
        <p:spPr bwMode="auto">
          <a:xfrm flipV="1">
            <a:off x="3964062" y="2743200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Arc 40"/>
          <p:cNvSpPr>
            <a:spLocks/>
          </p:cNvSpPr>
          <p:nvPr/>
        </p:nvSpPr>
        <p:spPr bwMode="auto">
          <a:xfrm flipH="1" flipV="1">
            <a:off x="4726062" y="2743200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Line 41"/>
          <p:cNvSpPr>
            <a:spLocks noChangeShapeType="1"/>
          </p:cNvSpPr>
          <p:nvPr/>
        </p:nvSpPr>
        <p:spPr bwMode="auto">
          <a:xfrm>
            <a:off x="5030862" y="2971800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" name="Line 43"/>
          <p:cNvSpPr>
            <a:spLocks noChangeShapeType="1"/>
          </p:cNvSpPr>
          <p:nvPr/>
        </p:nvSpPr>
        <p:spPr bwMode="auto">
          <a:xfrm>
            <a:off x="5030862" y="5029200"/>
            <a:ext cx="0" cy="76200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3964062" y="4495800"/>
            <a:ext cx="762000" cy="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" name="Line 45"/>
          <p:cNvSpPr>
            <a:spLocks noChangeShapeType="1"/>
          </p:cNvSpPr>
          <p:nvPr/>
        </p:nvSpPr>
        <p:spPr bwMode="auto">
          <a:xfrm>
            <a:off x="4726062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" name="Line 46"/>
          <p:cNvSpPr>
            <a:spLocks noChangeShapeType="1"/>
          </p:cNvSpPr>
          <p:nvPr/>
        </p:nvSpPr>
        <p:spPr bwMode="auto">
          <a:xfrm>
            <a:off x="4726062" y="5029200"/>
            <a:ext cx="304800" cy="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" name="Arc 47"/>
          <p:cNvSpPr>
            <a:spLocks/>
          </p:cNvSpPr>
          <p:nvPr/>
        </p:nvSpPr>
        <p:spPr bwMode="auto">
          <a:xfrm flipH="1">
            <a:off x="5030862" y="5013325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" name="Line 49"/>
          <p:cNvSpPr>
            <a:spLocks noChangeShapeType="1"/>
          </p:cNvSpPr>
          <p:nvPr/>
        </p:nvSpPr>
        <p:spPr bwMode="auto">
          <a:xfrm flipV="1">
            <a:off x="5002287" y="3505200"/>
            <a:ext cx="1328737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" name="Oval 22"/>
          <p:cNvSpPr>
            <a:spLocks noChangeArrowheads="1"/>
          </p:cNvSpPr>
          <p:nvPr/>
        </p:nvSpPr>
        <p:spPr bwMode="auto">
          <a:xfrm>
            <a:off x="3859287" y="4910138"/>
            <a:ext cx="228600" cy="228600"/>
          </a:xfrm>
          <a:prstGeom prst="ellipse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60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增加</a:t>
            </a:r>
            <a:r>
              <a:rPr lang="en-US" altLang="zh-CN" dirty="0"/>
              <a:t>RR</a:t>
            </a:r>
            <a:r>
              <a:rPr lang="zh-CN" altLang="en-US" dirty="0"/>
              <a:t>提高</a:t>
            </a:r>
            <a:r>
              <a:rPr lang="en-US" altLang="zh-CN" dirty="0" err="1"/>
              <a:t>MinVent</a:t>
            </a:r>
            <a:endParaRPr lang="en-US" dirty="0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3964062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 flipV="1">
            <a:off x="1378024" y="2530475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V="1">
            <a:off x="1378024" y="3733800"/>
            <a:ext cx="7010400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725687" y="3521075"/>
            <a:ext cx="1857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V="1">
            <a:off x="1911424" y="3292475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1911424" y="2759075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" name="Arc 8"/>
          <p:cNvSpPr>
            <a:spLocks/>
          </p:cNvSpPr>
          <p:nvPr/>
        </p:nvSpPr>
        <p:spPr bwMode="auto">
          <a:xfrm flipH="1" flipV="1">
            <a:off x="2673424" y="2759075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978224" y="2987675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flipV="1">
            <a:off x="2949649" y="3505200"/>
            <a:ext cx="23145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V="1">
            <a:off x="1378024" y="4054475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1378024" y="5029200"/>
            <a:ext cx="6934200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1682824" y="5045075"/>
            <a:ext cx="2286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911424" y="4511675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2978224" y="5045075"/>
            <a:ext cx="0" cy="7620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1911424" y="4511675"/>
            <a:ext cx="762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2673424" y="4511675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2673424" y="5045075"/>
            <a:ext cx="3048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3968824" y="2057400"/>
            <a:ext cx="0" cy="609600"/>
          </a:xfrm>
          <a:prstGeom prst="line">
            <a:avLst/>
          </a:prstGeom>
          <a:noFill/>
          <a:ln w="1270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2978224" y="2057400"/>
            <a:ext cx="0" cy="609600"/>
          </a:xfrm>
          <a:prstGeom prst="line">
            <a:avLst/>
          </a:prstGeom>
          <a:noFill/>
          <a:ln w="1270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4045024" y="5029200"/>
            <a:ext cx="12192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" name="Arc 23"/>
          <p:cNvSpPr>
            <a:spLocks/>
          </p:cNvSpPr>
          <p:nvPr/>
        </p:nvSpPr>
        <p:spPr bwMode="auto">
          <a:xfrm flipH="1">
            <a:off x="2978224" y="5029200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 flipV="1">
            <a:off x="2978224" y="2362200"/>
            <a:ext cx="990600" cy="4763"/>
          </a:xfrm>
          <a:prstGeom prst="line">
            <a:avLst/>
          </a:prstGeom>
          <a:noFill/>
          <a:ln w="12700">
            <a:solidFill>
              <a:srgbClr val="31859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 flipV="1">
            <a:off x="5264224" y="32766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 flipV="1">
            <a:off x="5264224" y="2743200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" name="Arc 27"/>
          <p:cNvSpPr>
            <a:spLocks/>
          </p:cNvSpPr>
          <p:nvPr/>
        </p:nvSpPr>
        <p:spPr bwMode="auto">
          <a:xfrm flipH="1" flipV="1">
            <a:off x="6026224" y="2743200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6331024" y="2971800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 flipV="1">
            <a:off x="5264224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6331024" y="5029200"/>
            <a:ext cx="0" cy="7620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5264224" y="4495800"/>
            <a:ext cx="7620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6026224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>
            <a:off x="6026224" y="5029200"/>
            <a:ext cx="304800" cy="0"/>
          </a:xfrm>
          <a:prstGeom prst="line">
            <a:avLst/>
          </a:pr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Arc 34"/>
          <p:cNvSpPr>
            <a:spLocks/>
          </p:cNvSpPr>
          <p:nvPr/>
        </p:nvSpPr>
        <p:spPr bwMode="auto">
          <a:xfrm flipH="1">
            <a:off x="6331024" y="5013325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18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 flipV="1">
            <a:off x="6302449" y="3505200"/>
            <a:ext cx="10953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3081412" y="1905000"/>
            <a:ext cx="633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Texp</a:t>
            </a:r>
            <a:endParaRPr lang="en-US" altLang="zh-CN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73" name="Line 38"/>
          <p:cNvSpPr>
            <a:spLocks noChangeShapeType="1"/>
          </p:cNvSpPr>
          <p:nvPr/>
        </p:nvSpPr>
        <p:spPr bwMode="auto">
          <a:xfrm flipV="1">
            <a:off x="3964062" y="32766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Line 39"/>
          <p:cNvSpPr>
            <a:spLocks noChangeShapeType="1"/>
          </p:cNvSpPr>
          <p:nvPr/>
        </p:nvSpPr>
        <p:spPr bwMode="auto">
          <a:xfrm flipV="1">
            <a:off x="3964062" y="2743200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Arc 40"/>
          <p:cNvSpPr>
            <a:spLocks/>
          </p:cNvSpPr>
          <p:nvPr/>
        </p:nvSpPr>
        <p:spPr bwMode="auto">
          <a:xfrm flipH="1" flipV="1">
            <a:off x="4726062" y="2743200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Line 41"/>
          <p:cNvSpPr>
            <a:spLocks noChangeShapeType="1"/>
          </p:cNvSpPr>
          <p:nvPr/>
        </p:nvSpPr>
        <p:spPr bwMode="auto">
          <a:xfrm>
            <a:off x="5030862" y="2971800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" name="Line 43"/>
          <p:cNvSpPr>
            <a:spLocks noChangeShapeType="1"/>
          </p:cNvSpPr>
          <p:nvPr/>
        </p:nvSpPr>
        <p:spPr bwMode="auto">
          <a:xfrm>
            <a:off x="5030862" y="5029200"/>
            <a:ext cx="0" cy="76200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3964062" y="4495800"/>
            <a:ext cx="762000" cy="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" name="Line 45"/>
          <p:cNvSpPr>
            <a:spLocks noChangeShapeType="1"/>
          </p:cNvSpPr>
          <p:nvPr/>
        </p:nvSpPr>
        <p:spPr bwMode="auto">
          <a:xfrm>
            <a:off x="4726062" y="4495800"/>
            <a:ext cx="0" cy="53340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" name="Line 46"/>
          <p:cNvSpPr>
            <a:spLocks noChangeShapeType="1"/>
          </p:cNvSpPr>
          <p:nvPr/>
        </p:nvSpPr>
        <p:spPr bwMode="auto">
          <a:xfrm>
            <a:off x="4726062" y="5029200"/>
            <a:ext cx="304800" cy="0"/>
          </a:xfrm>
          <a:prstGeom prst="line">
            <a:avLst/>
          </a:pr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" name="Arc 47"/>
          <p:cNvSpPr>
            <a:spLocks/>
          </p:cNvSpPr>
          <p:nvPr/>
        </p:nvSpPr>
        <p:spPr bwMode="auto">
          <a:xfrm flipH="1">
            <a:off x="5030862" y="5013325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1859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" name="Line 49"/>
          <p:cNvSpPr>
            <a:spLocks noChangeShapeType="1"/>
          </p:cNvSpPr>
          <p:nvPr/>
        </p:nvSpPr>
        <p:spPr bwMode="auto">
          <a:xfrm flipV="1">
            <a:off x="5002287" y="3505200"/>
            <a:ext cx="1328737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" name="Oval 22"/>
          <p:cNvSpPr>
            <a:spLocks noChangeArrowheads="1"/>
          </p:cNvSpPr>
          <p:nvPr/>
        </p:nvSpPr>
        <p:spPr bwMode="auto">
          <a:xfrm>
            <a:off x="3859287" y="4910138"/>
            <a:ext cx="228600" cy="228600"/>
          </a:xfrm>
          <a:prstGeom prst="ellipse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3124200" y="1981200"/>
            <a:ext cx="4267200" cy="4191000"/>
            <a:chOff x="3124200" y="1981200"/>
            <a:chExt cx="4267200" cy="4191000"/>
          </a:xfrm>
        </p:grpSpPr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3124200" y="1981200"/>
              <a:ext cx="4267200" cy="419100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1859C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Arc 62"/>
            <p:cNvSpPr>
              <a:spLocks/>
            </p:cNvSpPr>
            <p:nvPr/>
          </p:nvSpPr>
          <p:spPr bwMode="auto">
            <a:xfrm flipH="1">
              <a:off x="3810000" y="3962400"/>
              <a:ext cx="2362200" cy="1600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31859C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Line 63"/>
            <p:cNvSpPr>
              <a:spLocks noChangeShapeType="1"/>
            </p:cNvSpPr>
            <p:nvPr/>
          </p:nvSpPr>
          <p:spPr bwMode="auto">
            <a:xfrm>
              <a:off x="3429000" y="3962400"/>
              <a:ext cx="3657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" name="Line 64"/>
            <p:cNvSpPr>
              <a:spLocks noChangeShapeType="1"/>
            </p:cNvSpPr>
            <p:nvPr/>
          </p:nvSpPr>
          <p:spPr bwMode="auto">
            <a:xfrm flipV="1">
              <a:off x="4648200" y="2438400"/>
              <a:ext cx="0" cy="1905000"/>
            </a:xfrm>
            <a:prstGeom prst="line">
              <a:avLst/>
            </a:prstGeom>
            <a:noFill/>
            <a:ln w="57150">
              <a:solidFill>
                <a:srgbClr val="31859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" name="Arc 65"/>
            <p:cNvSpPr>
              <a:spLocks/>
            </p:cNvSpPr>
            <p:nvPr/>
          </p:nvSpPr>
          <p:spPr bwMode="auto">
            <a:xfrm flipH="1">
              <a:off x="3810000" y="4346575"/>
              <a:ext cx="2362200" cy="1217613"/>
            </a:xfrm>
            <a:custGeom>
              <a:avLst/>
              <a:gdLst>
                <a:gd name="G0" fmla="+- 0 0 0"/>
                <a:gd name="G1" fmla="+- 16431 0 0"/>
                <a:gd name="G2" fmla="+- 21600 0 0"/>
                <a:gd name="T0" fmla="*/ 14020 w 21600"/>
                <a:gd name="T1" fmla="*/ 0 h 16431"/>
                <a:gd name="T2" fmla="*/ 21600 w 21600"/>
                <a:gd name="T3" fmla="*/ 16431 h 16431"/>
                <a:gd name="T4" fmla="*/ 0 w 21600"/>
                <a:gd name="T5" fmla="*/ 16431 h 16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431" fill="none" extrusionOk="0">
                  <a:moveTo>
                    <a:pt x="14020" y="-1"/>
                  </a:moveTo>
                  <a:cubicBezTo>
                    <a:pt x="18829" y="4103"/>
                    <a:pt x="21600" y="10108"/>
                    <a:pt x="21600" y="16431"/>
                  </a:cubicBezTo>
                </a:path>
                <a:path w="21600" h="16431" stroke="0" extrusionOk="0">
                  <a:moveTo>
                    <a:pt x="14020" y="-1"/>
                  </a:moveTo>
                  <a:cubicBezTo>
                    <a:pt x="18829" y="4103"/>
                    <a:pt x="21600" y="10108"/>
                    <a:pt x="21600" y="16431"/>
                  </a:cubicBezTo>
                  <a:lnTo>
                    <a:pt x="0" y="16431"/>
                  </a:lnTo>
                  <a:close/>
                </a:path>
              </a:pathLst>
            </a:cu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" name="Line 66"/>
            <p:cNvSpPr>
              <a:spLocks noChangeShapeType="1"/>
            </p:cNvSpPr>
            <p:nvPr/>
          </p:nvSpPr>
          <p:spPr bwMode="auto">
            <a:xfrm>
              <a:off x="4648200" y="2438400"/>
              <a:ext cx="1371600" cy="0"/>
            </a:xfrm>
            <a:prstGeom prst="line">
              <a:avLst/>
            </a:prstGeom>
            <a:noFill/>
            <a:ln w="57150">
              <a:solidFill>
                <a:srgbClr val="31859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Line 67"/>
            <p:cNvSpPr>
              <a:spLocks noChangeShapeType="1"/>
            </p:cNvSpPr>
            <p:nvPr/>
          </p:nvSpPr>
          <p:spPr bwMode="auto">
            <a:xfrm>
              <a:off x="6019800" y="2438400"/>
              <a:ext cx="0" cy="1524000"/>
            </a:xfrm>
            <a:prstGeom prst="line">
              <a:avLst/>
            </a:prstGeom>
            <a:noFill/>
            <a:ln w="57150">
              <a:solidFill>
                <a:srgbClr val="31859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" name="Line 68"/>
            <p:cNvSpPr>
              <a:spLocks noChangeShapeType="1"/>
            </p:cNvSpPr>
            <p:nvPr/>
          </p:nvSpPr>
          <p:spPr bwMode="auto">
            <a:xfrm>
              <a:off x="6019800" y="3962400"/>
              <a:ext cx="457200" cy="0"/>
            </a:xfrm>
            <a:prstGeom prst="line">
              <a:avLst/>
            </a:prstGeom>
            <a:noFill/>
            <a:ln w="57150">
              <a:solidFill>
                <a:srgbClr val="31859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" name="Line 69"/>
            <p:cNvSpPr>
              <a:spLocks noChangeShapeType="1"/>
            </p:cNvSpPr>
            <p:nvPr/>
          </p:nvSpPr>
          <p:spPr bwMode="auto">
            <a:xfrm>
              <a:off x="6477000" y="3962400"/>
              <a:ext cx="0" cy="1676400"/>
            </a:xfrm>
            <a:prstGeom prst="line">
              <a:avLst/>
            </a:prstGeom>
            <a:noFill/>
            <a:ln w="57150">
              <a:solidFill>
                <a:srgbClr val="31859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" name="Oval 71"/>
            <p:cNvSpPr>
              <a:spLocks noChangeArrowheads="1"/>
            </p:cNvSpPr>
            <p:nvPr/>
          </p:nvSpPr>
          <p:spPr bwMode="auto">
            <a:xfrm>
              <a:off x="4400550" y="4057650"/>
              <a:ext cx="533400" cy="5334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64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smtClean="0"/>
              <a:t>RR</a:t>
            </a:r>
            <a:r>
              <a:rPr lang="zh-CN" altLang="en-US" dirty="0" smtClean="0"/>
              <a:t>提高</a:t>
            </a:r>
            <a:r>
              <a:rPr lang="en-US" altLang="zh-CN" dirty="0" err="1" smtClean="0"/>
              <a:t>MinVent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252114"/>
              </p:ext>
            </p:extLst>
          </p:nvPr>
        </p:nvGraphicFramePr>
        <p:xfrm>
          <a:off x="1066800" y="1600200"/>
          <a:ext cx="76200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RR</a:t>
                      </a:r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bpm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RR</a:t>
                      </a:r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</a:t>
                      </a:r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bpm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PEEPi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cmH</a:t>
                      </a:r>
                      <a:r>
                        <a:rPr lang="en-US" altLang="zh-CN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0.3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6.4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2.7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76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ΔFRC,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ml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329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493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146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MinVent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lpm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9.2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0.9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13.9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1.7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Vd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Vt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0.14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0.09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0.21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0.08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736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736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MinVent</a:t>
                      </a:r>
                      <a:r>
                        <a:rPr lang="en-US" altLang="zh-CN" b="0" baseline="-25000" dirty="0" err="1" smtClean="0">
                          <a:solidFill>
                            <a:srgbClr val="000000"/>
                          </a:solidFill>
                        </a:rPr>
                        <a:t>alv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lpm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4.3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1.3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4.4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1.9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736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Vieillard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-Baron A, </a:t>
            </a: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Prin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S, </a:t>
            </a: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Augarde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R, et al. Increasing respiratory rate to improve CO</a:t>
            </a:r>
            <a:r>
              <a:rPr lang="en-US" altLang="zh-CN" sz="1200" baseline="-250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2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clearance during mechanical ventilation is not a panacea in acute respiratory failure. </a:t>
            </a: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Crit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Care Med 2002; 30: 1407-1412</a:t>
            </a:r>
          </a:p>
        </p:txBody>
      </p:sp>
    </p:spTree>
    <p:extLst>
      <p:ext uri="{BB962C8B-B14F-4D97-AF65-F5344CB8AC3E}">
        <p14:creationId xmlns:p14="http://schemas.microsoft.com/office/powerpoint/2010/main" val="83760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降低</a:t>
            </a:r>
            <a:r>
              <a:rPr lang="en-US" altLang="zh-CN" dirty="0" smtClean="0"/>
              <a:t>PaCO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的方法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708920"/>
            <a:ext cx="7620000" cy="3417243"/>
          </a:xfrm>
        </p:spPr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err="1" smtClean="0"/>
              <a:t>MinVent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</a:t>
            </a:r>
            <a:r>
              <a:rPr lang="en-US" altLang="zh-CN" dirty="0" err="1" smtClean="0"/>
              <a:t>Vt</a:t>
            </a:r>
            <a:r>
              <a:rPr lang="en-US" altLang="zh-CN" dirty="0" smtClean="0"/>
              <a:t>		</a:t>
            </a:r>
            <a:r>
              <a:rPr lang="zh-CN" altLang="en-US" dirty="0" smtClean="0"/>
              <a:t>视</a:t>
            </a:r>
            <a:r>
              <a:rPr lang="en-US" altLang="zh-CN" dirty="0" err="1" smtClean="0"/>
              <a:t>Pplat</a:t>
            </a:r>
            <a:r>
              <a:rPr lang="zh-CN" altLang="en-US" dirty="0" smtClean="0"/>
              <a:t>而定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加快</a:t>
            </a:r>
            <a:r>
              <a:rPr lang="en-US" altLang="zh-CN" dirty="0" smtClean="0"/>
              <a:t>RR		</a:t>
            </a:r>
            <a:r>
              <a:rPr lang="zh-CN" altLang="en-US" dirty="0" smtClean="0"/>
              <a:t>视呼气流量时间曲线而定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减少</a:t>
            </a:r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Vd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Vt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减少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VCO</a:t>
            </a:r>
            <a:r>
              <a:rPr lang="en-US" altLang="zh-CN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483768" y="1886918"/>
            <a:ext cx="118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PaCO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≈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626768" y="1598116"/>
            <a:ext cx="27098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VCO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err="1" smtClean="0">
                <a:latin typeface="+mn-lt"/>
                <a:ea typeface="宋体"/>
                <a:cs typeface="宋体"/>
              </a:rPr>
              <a:t>MinVent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(1 – 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Vd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/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26768" y="2137160"/>
            <a:ext cx="27098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1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呼吸支持</a:t>
            </a:r>
            <a:r>
              <a:rPr lang="en-US" altLang="zh-CN" dirty="0" smtClean="0"/>
              <a:t>(CMV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		100%</a:t>
            </a:r>
          </a:p>
          <a:p>
            <a:pPr lvl="1"/>
            <a:r>
              <a:rPr lang="en-US" dirty="0" smtClean="0"/>
              <a:t>PEEP		15 </a:t>
            </a:r>
            <a:r>
              <a:rPr lang="en-US" dirty="0"/>
              <a:t>cmH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altLang="zh-CN" dirty="0" err="1" smtClean="0"/>
              <a:t>Vt</a:t>
            </a:r>
            <a:r>
              <a:rPr lang="en-US" altLang="zh-CN" dirty="0" smtClean="0"/>
              <a:t>		360 ml</a:t>
            </a:r>
          </a:p>
          <a:p>
            <a:pPr lvl="1"/>
            <a:r>
              <a:rPr lang="en-US" dirty="0" smtClean="0"/>
              <a:t>RR		20 </a:t>
            </a:r>
            <a:r>
              <a:rPr lang="en-US" dirty="0" err="1" smtClean="0"/>
              <a:t>bpm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ABG</a:t>
            </a:r>
          </a:p>
          <a:p>
            <a:pPr lvl="1"/>
            <a:r>
              <a:rPr lang="en-US" dirty="0"/>
              <a:t>pH		</a:t>
            </a:r>
            <a:r>
              <a:rPr lang="en-US" dirty="0" smtClean="0"/>
              <a:t>7.</a:t>
            </a:r>
            <a:r>
              <a:rPr lang="en-US" altLang="zh-CN" dirty="0" smtClean="0"/>
              <a:t>1</a:t>
            </a:r>
            <a:r>
              <a:rPr lang="en-US" dirty="0" smtClean="0"/>
              <a:t>5</a:t>
            </a:r>
            <a:endParaRPr lang="en-US" dirty="0"/>
          </a:p>
          <a:p>
            <a:pPr lvl="1"/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	65 mmHg</a:t>
            </a:r>
          </a:p>
          <a:p>
            <a:pPr lvl="1"/>
            <a:r>
              <a:rPr lang="en-US" dirty="0"/>
              <a:t>PaO</a:t>
            </a:r>
            <a:r>
              <a:rPr lang="en-US" baseline="-25000" dirty="0"/>
              <a:t>2</a:t>
            </a:r>
            <a:r>
              <a:rPr lang="en-US" dirty="0"/>
              <a:t>		</a:t>
            </a:r>
            <a:r>
              <a:rPr lang="en-US" altLang="zh-CN" dirty="0" smtClean="0"/>
              <a:t>60</a:t>
            </a:r>
            <a:r>
              <a:rPr lang="en-US" dirty="0" smtClean="0"/>
              <a:t> mmHg</a:t>
            </a:r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		2</a:t>
            </a:r>
            <a:r>
              <a:rPr lang="en-US" altLang="zh-CN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066800" y="3789040"/>
            <a:ext cx="7620000" cy="22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增加</a:t>
            </a:r>
            <a:r>
              <a:rPr lang="en-US" altLang="zh-CN" sz="2000" dirty="0" err="1" smtClean="0"/>
              <a:t>MinVent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增加</a:t>
            </a:r>
            <a:r>
              <a:rPr lang="en-US" altLang="zh-CN" sz="1800" dirty="0" err="1" smtClean="0"/>
              <a:t>Vt</a:t>
            </a:r>
            <a:r>
              <a:rPr lang="en-US" altLang="zh-CN" sz="1800" dirty="0" smtClean="0"/>
              <a:t>		</a:t>
            </a:r>
            <a:r>
              <a:rPr lang="en-US" altLang="zh-CN" sz="1800" dirty="0" err="1" smtClean="0"/>
              <a:t>Pplat</a:t>
            </a:r>
            <a:r>
              <a:rPr lang="en-US" altLang="zh-CN" sz="1800" dirty="0" smtClean="0"/>
              <a:t> 35 cmH</a:t>
            </a:r>
            <a:r>
              <a:rPr lang="en-US" altLang="zh-CN" sz="1800" baseline="-25000" dirty="0" smtClean="0"/>
              <a:t>2</a:t>
            </a:r>
            <a:r>
              <a:rPr lang="en-US" altLang="zh-CN" sz="1800" dirty="0" smtClean="0"/>
              <a:t>O</a:t>
            </a:r>
          </a:p>
          <a:p>
            <a:pPr lvl="1"/>
            <a:r>
              <a:rPr lang="zh-CN" altLang="en-US" sz="1800" dirty="0" smtClean="0"/>
              <a:t>加快</a:t>
            </a:r>
            <a:r>
              <a:rPr lang="en-US" altLang="zh-CN" sz="1800" dirty="0" smtClean="0"/>
              <a:t>RR		</a:t>
            </a:r>
            <a:r>
              <a:rPr lang="zh-CN" altLang="en-US" sz="1800" dirty="0" smtClean="0"/>
              <a:t>呼气流量时间曲线提示无法增加</a:t>
            </a:r>
            <a:r>
              <a:rPr lang="en-US" altLang="zh-CN" sz="1800" dirty="0" smtClean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131350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减少呼吸机管路死腔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036" b="-26036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1105" b="-31105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Hinkson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CR, Benson MS, Stephens LM, et al. The effects of apparatus dead space on PaCO2 in patients receiving lung-protective ventilation. </a:t>
            </a: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Respir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Care 2006; 51(10): 1140-</a:t>
            </a:r>
            <a:r>
              <a:rPr lang="en-US" altLang="zh-CN" sz="1200" dirty="0" smtClean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1144</a:t>
            </a:r>
            <a:endParaRPr lang="zh-CN" altLang="en-US" sz="120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5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利益冲突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Carefusion</a:t>
            </a:r>
            <a:endParaRPr lang="en-US" dirty="0"/>
          </a:p>
          <a:p>
            <a:r>
              <a:rPr lang="en-US" dirty="0" err="1"/>
              <a:t>Dräger</a:t>
            </a:r>
            <a:r>
              <a:rPr lang="en-US" dirty="0"/>
              <a:t> Medical</a:t>
            </a:r>
          </a:p>
          <a:p>
            <a:r>
              <a:rPr lang="en-US" dirty="0" err="1"/>
              <a:t>Hamiltion</a:t>
            </a:r>
            <a:endParaRPr lang="en-US" dirty="0"/>
          </a:p>
          <a:p>
            <a:r>
              <a:rPr lang="en-US" dirty="0" err="1"/>
              <a:t>Maquet</a:t>
            </a:r>
            <a:endParaRPr lang="en-US" dirty="0"/>
          </a:p>
          <a:p>
            <a:r>
              <a:rPr lang="en-US" dirty="0"/>
              <a:t>Medtronic (former </a:t>
            </a:r>
            <a:r>
              <a:rPr lang="en-US" dirty="0" err="1"/>
              <a:t>Covidien</a:t>
            </a:r>
            <a:r>
              <a:rPr lang="en-US" dirty="0"/>
              <a:t>)</a:t>
            </a:r>
          </a:p>
          <a:p>
            <a:r>
              <a:rPr lang="en-US" dirty="0" err="1"/>
              <a:t>Taema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增加呼吸机管路死腔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>
                <a:latin typeface="+mn-lt"/>
                <a:ea typeface="宋体" charset="0"/>
                <a:cs typeface="宋体" charset="0"/>
              </a:rPr>
              <a:t>Campbell RS, Davis K </a:t>
            </a:r>
            <a:r>
              <a:rPr lang="en-US" altLang="zh-CN" sz="1200" dirty="0" err="1">
                <a:latin typeface="+mn-lt"/>
                <a:ea typeface="宋体" charset="0"/>
                <a:cs typeface="宋体" charset="0"/>
              </a:rPr>
              <a:t>Jr</a:t>
            </a:r>
            <a:r>
              <a:rPr lang="en-US" altLang="zh-CN" sz="1200" dirty="0">
                <a:latin typeface="+mn-lt"/>
                <a:ea typeface="宋体" charset="0"/>
                <a:cs typeface="宋体" charset="0"/>
              </a:rPr>
              <a:t>, </a:t>
            </a:r>
            <a:r>
              <a:rPr lang="en-US" altLang="zh-CN" sz="1200" dirty="0" err="1">
                <a:latin typeface="+mn-lt"/>
                <a:ea typeface="宋体" charset="0"/>
                <a:cs typeface="宋体" charset="0"/>
              </a:rPr>
              <a:t>Johannigman</a:t>
            </a:r>
            <a:r>
              <a:rPr lang="en-US" altLang="zh-CN" sz="1200" dirty="0">
                <a:latin typeface="+mn-lt"/>
                <a:ea typeface="宋体" charset="0"/>
                <a:cs typeface="宋体" charset="0"/>
              </a:rPr>
              <a:t> JA, et al. The effects of passive humidifier dead space on respiratory variables in paralyzed and spontaneously breathing patients. </a:t>
            </a:r>
            <a:r>
              <a:rPr lang="en-US" altLang="zh-CN" sz="1200" dirty="0" err="1">
                <a:latin typeface="+mn-lt"/>
                <a:ea typeface="宋体" charset="0"/>
                <a:cs typeface="宋体" charset="0"/>
              </a:rPr>
              <a:t>Respir</a:t>
            </a:r>
            <a:r>
              <a:rPr lang="en-US" altLang="zh-CN" sz="1200" dirty="0">
                <a:latin typeface="+mn-lt"/>
                <a:ea typeface="宋体" charset="0"/>
                <a:cs typeface="宋体" charset="0"/>
              </a:rPr>
              <a:t> Care 2000; 45(3): 306-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312</a:t>
            </a:r>
            <a:endParaRPr lang="zh-CN" altLang="en-US" sz="1200" dirty="0">
              <a:latin typeface="+mn-lt"/>
              <a:ea typeface="宋体" charset="0"/>
              <a:cs typeface="宋体" charset="0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83977"/>
              </p:ext>
            </p:extLst>
          </p:nvPr>
        </p:nvGraphicFramePr>
        <p:xfrm>
          <a:off x="1066800" y="1600200"/>
          <a:ext cx="7620000" cy="407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259452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HH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HME 28 ml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HME 90 ml</a:t>
                      </a:r>
                      <a:endParaRPr lang="en-US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72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自主呼吸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72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Vd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Vt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 %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59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62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68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72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RR,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22.1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6.6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24.5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6.9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27.7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7.4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72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MinVent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lpm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9.1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3.5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9.9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3.6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11.7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4.2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72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镇静肌松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72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Vd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altLang="zh-CN" b="0" dirty="0" err="1" smtClean="0">
                          <a:solidFill>
                            <a:srgbClr val="000000"/>
                          </a:solidFill>
                        </a:rPr>
                        <a:t>Vt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 %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54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56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59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72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PaCO</a:t>
                      </a:r>
                      <a:r>
                        <a:rPr lang="en-US" altLang="zh-CN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mmHg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43.2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8.5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43.9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8.7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46.8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11.0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42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减少呼吸机管路死腔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去除</a:t>
            </a:r>
            <a:r>
              <a:rPr lang="en-US" altLang="zh-CN" dirty="0" smtClean="0"/>
              <a:t>HME</a:t>
            </a:r>
            <a:r>
              <a:rPr lang="zh-CN" altLang="en-US" dirty="0" smtClean="0"/>
              <a:t> </a:t>
            </a:r>
            <a:r>
              <a:rPr lang="en-US" altLang="zh-CN" dirty="0" smtClean="0"/>
              <a:t>(60</a:t>
            </a:r>
            <a:r>
              <a:rPr lang="zh-CN" altLang="en-US" dirty="0" smtClean="0"/>
              <a:t> </a:t>
            </a:r>
            <a:r>
              <a:rPr lang="en-US" altLang="zh-CN" dirty="0" smtClean="0"/>
              <a:t>ml)</a:t>
            </a:r>
          </a:p>
          <a:p>
            <a:pPr marL="0" indent="0" algn="ctr">
              <a:buNone/>
            </a:pPr>
            <a:r>
              <a:rPr lang="en-US" dirty="0" err="1" smtClean="0"/>
              <a:t>Vd</a:t>
            </a:r>
            <a:r>
              <a:rPr lang="en-US" dirty="0" smtClean="0"/>
              <a:t>/</a:t>
            </a:r>
            <a:r>
              <a:rPr lang="en-US" dirty="0" err="1" smtClean="0"/>
              <a:t>Vt</a:t>
            </a:r>
            <a:r>
              <a:rPr lang="en-US" dirty="0" smtClean="0"/>
              <a:t> </a:t>
            </a:r>
            <a:r>
              <a:rPr lang="en-US" altLang="zh-CN" dirty="0" smtClean="0">
                <a:ea typeface="宋体" charset="0"/>
                <a:cs typeface="宋体" charset="0"/>
                <a:sym typeface="Symbol" charset="0"/>
              </a:rPr>
              <a:t> 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6%</a:t>
            </a:r>
            <a:r>
              <a:rPr lang="en-US" altLang="zh-CN" dirty="0" smtClean="0">
                <a:ea typeface="宋体" charset="0"/>
                <a:cs typeface="宋体" charset="0"/>
                <a:sym typeface="Symbol" charset="0"/>
              </a:rPr>
              <a:t> (p = 0.01)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PaCO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altLang="zh-CN" dirty="0" smtClean="0">
                <a:ea typeface="宋体" charset="0"/>
                <a:cs typeface="宋体" charset="0"/>
                <a:sym typeface="Symbol" charset="0"/>
              </a:rPr>
              <a:t>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5 mmHg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(p = 0.007)</a:t>
            </a:r>
            <a:endParaRPr lang="en-US" dirty="0"/>
          </a:p>
          <a:p>
            <a:r>
              <a:rPr lang="zh-CN" altLang="en-US" dirty="0" smtClean="0"/>
              <a:t>再去除延长管</a:t>
            </a:r>
            <a:r>
              <a:rPr lang="en-US" altLang="zh-CN" dirty="0" smtClean="0"/>
              <a:t>(55</a:t>
            </a:r>
            <a:r>
              <a:rPr lang="zh-CN" altLang="en-US" dirty="0" smtClean="0"/>
              <a:t> </a:t>
            </a:r>
            <a:r>
              <a:rPr lang="en-US" altLang="zh-CN" dirty="0" smtClean="0"/>
              <a:t>ml)</a:t>
            </a:r>
          </a:p>
          <a:p>
            <a:pPr marL="0" indent="0" algn="ctr">
              <a:buNone/>
            </a:pPr>
            <a:r>
              <a:rPr lang="en-US" dirty="0" err="1"/>
              <a:t>Vd</a:t>
            </a:r>
            <a:r>
              <a:rPr lang="en-US" dirty="0"/>
              <a:t>/</a:t>
            </a:r>
            <a:r>
              <a:rPr lang="en-US" dirty="0" err="1"/>
              <a:t>Vt</a:t>
            </a:r>
            <a:r>
              <a:rPr lang="en-US" dirty="0"/>
              <a:t> 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 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5%</a:t>
            </a:r>
            <a:r>
              <a:rPr lang="en-US" altLang="zh-CN" dirty="0" smtClean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(p = </a:t>
            </a:r>
            <a:r>
              <a:rPr lang="en-US" altLang="zh-CN" dirty="0" smtClean="0">
                <a:ea typeface="宋体" charset="0"/>
                <a:cs typeface="宋体" charset="0"/>
                <a:sym typeface="Symbol" charset="0"/>
              </a:rPr>
              <a:t>0.007)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altLang="zh-CN" dirty="0">
                <a:ea typeface="宋体" charset="0"/>
                <a:cs typeface="宋体" charset="0"/>
                <a:sym typeface="Symbol" charset="0"/>
              </a:rPr>
              <a:t> </a:t>
            </a:r>
            <a:r>
              <a:rPr lang="en-US" sz="3200" b="1" dirty="0" smtClean="0">
                <a:solidFill>
                  <a:srgbClr val="31859C"/>
                </a:solidFill>
              </a:rPr>
              <a:t>6 </a:t>
            </a:r>
            <a:r>
              <a:rPr lang="en-US" sz="3200" b="1" dirty="0">
                <a:solidFill>
                  <a:srgbClr val="31859C"/>
                </a:solidFill>
              </a:rPr>
              <a:t>mmHg </a:t>
            </a:r>
            <a:r>
              <a:rPr lang="en-US" dirty="0"/>
              <a:t>(p = </a:t>
            </a:r>
            <a:r>
              <a:rPr lang="en-US" dirty="0" smtClean="0"/>
              <a:t>0.03)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Hinkson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CR, Benson MS, Stephens LM, et al. The effects of apparatus dead space on PaCO2 in patients receiving lung-protective ventilation. </a:t>
            </a:r>
            <a:r>
              <a:rPr lang="en-US" altLang="zh-CN" sz="12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Respir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Care 2006; 51(10): 1140-</a:t>
            </a:r>
            <a:r>
              <a:rPr lang="en-US" altLang="zh-CN" sz="1200" dirty="0" smtClean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1144</a:t>
            </a:r>
            <a:endParaRPr lang="zh-CN" altLang="en-US" sz="120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2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降低</a:t>
            </a:r>
            <a:r>
              <a:rPr lang="en-US" altLang="zh-CN" dirty="0" smtClean="0"/>
              <a:t>PaCO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的方法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708920"/>
            <a:ext cx="7620000" cy="3417243"/>
          </a:xfrm>
        </p:spPr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err="1" smtClean="0"/>
              <a:t>MinVent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</a:t>
            </a:r>
            <a:r>
              <a:rPr lang="en-US" altLang="zh-CN" dirty="0" err="1" smtClean="0"/>
              <a:t>Vt</a:t>
            </a:r>
            <a:r>
              <a:rPr lang="en-US" altLang="zh-CN" dirty="0" smtClean="0"/>
              <a:t>		</a:t>
            </a:r>
            <a:r>
              <a:rPr lang="zh-CN" altLang="en-US" dirty="0" smtClean="0"/>
              <a:t>视</a:t>
            </a:r>
            <a:r>
              <a:rPr lang="en-US" altLang="zh-CN" dirty="0" err="1" smtClean="0"/>
              <a:t>Pplat</a:t>
            </a:r>
            <a:r>
              <a:rPr lang="zh-CN" altLang="en-US" dirty="0" smtClean="0"/>
              <a:t>而定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加快</a:t>
            </a:r>
            <a:r>
              <a:rPr lang="en-US" altLang="zh-CN" dirty="0" smtClean="0"/>
              <a:t>RR		</a:t>
            </a:r>
            <a:r>
              <a:rPr lang="zh-CN" altLang="en-US" dirty="0" smtClean="0"/>
              <a:t>视呼气流量时间曲线而定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0000"/>
                </a:solidFill>
              </a:rPr>
              <a:t>减少</a:t>
            </a:r>
            <a:r>
              <a:rPr lang="en-US" altLang="zh-CN" dirty="0" err="1" smtClean="0">
                <a:solidFill>
                  <a:srgbClr val="000000"/>
                </a:solidFill>
              </a:rPr>
              <a:t>Vd</a:t>
            </a:r>
            <a:r>
              <a:rPr lang="en-US" altLang="zh-CN" dirty="0" smtClean="0">
                <a:solidFill>
                  <a:srgbClr val="000000"/>
                </a:solidFill>
              </a:rPr>
              <a:t>/</a:t>
            </a:r>
            <a:r>
              <a:rPr lang="en-US" altLang="zh-CN" dirty="0" err="1" smtClean="0">
                <a:solidFill>
                  <a:srgbClr val="000000"/>
                </a:solidFill>
              </a:rPr>
              <a:t>Vt</a:t>
            </a:r>
            <a:r>
              <a:rPr lang="en-US" altLang="zh-CN" dirty="0" smtClean="0">
                <a:solidFill>
                  <a:srgbClr val="000000"/>
                </a:solidFill>
              </a:rPr>
              <a:t>		</a:t>
            </a:r>
            <a:r>
              <a:rPr lang="zh-CN" altLang="en-US" sz="2000" dirty="0" smtClean="0">
                <a:solidFill>
                  <a:srgbClr val="000000"/>
                </a:solidFill>
              </a:rPr>
              <a:t>视</a:t>
            </a:r>
            <a:r>
              <a:rPr lang="en-US" altLang="zh-CN" sz="2000" dirty="0" smtClean="0">
                <a:solidFill>
                  <a:srgbClr val="000000"/>
                </a:solidFill>
              </a:rPr>
              <a:t>HME</a:t>
            </a:r>
            <a:r>
              <a:rPr lang="zh-CN" altLang="en-US" sz="2000" dirty="0" smtClean="0">
                <a:solidFill>
                  <a:srgbClr val="000000"/>
                </a:solidFill>
              </a:rPr>
              <a:t>和延长管使用情况而定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减少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VCO</a:t>
            </a:r>
            <a:r>
              <a:rPr lang="en-US" altLang="zh-CN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483768" y="1886918"/>
            <a:ext cx="118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PaCO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≈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626768" y="1598116"/>
            <a:ext cx="27098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VCO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err="1" smtClean="0">
                <a:latin typeface="+mn-lt"/>
                <a:ea typeface="宋体"/>
                <a:cs typeface="宋体"/>
              </a:rPr>
              <a:t>MinVent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(1 – 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Vd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/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26768" y="2137160"/>
            <a:ext cx="27098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8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呼吸支持</a:t>
            </a:r>
            <a:r>
              <a:rPr lang="en-US" altLang="zh-CN" dirty="0" smtClean="0"/>
              <a:t>(CMV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		100%</a:t>
            </a:r>
          </a:p>
          <a:p>
            <a:pPr lvl="1"/>
            <a:r>
              <a:rPr lang="en-US" dirty="0" smtClean="0"/>
              <a:t>PEEP		15 </a:t>
            </a:r>
            <a:r>
              <a:rPr lang="en-US" dirty="0"/>
              <a:t>cmH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altLang="zh-CN" dirty="0" err="1" smtClean="0"/>
              <a:t>Vt</a:t>
            </a:r>
            <a:r>
              <a:rPr lang="en-US" altLang="zh-CN" dirty="0" smtClean="0"/>
              <a:t>		360 ml</a:t>
            </a:r>
          </a:p>
          <a:p>
            <a:pPr lvl="1"/>
            <a:r>
              <a:rPr lang="en-US" dirty="0" smtClean="0"/>
              <a:t>RR		20 </a:t>
            </a:r>
            <a:r>
              <a:rPr lang="en-US" dirty="0" err="1" smtClean="0"/>
              <a:t>bpm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ABG</a:t>
            </a:r>
          </a:p>
          <a:p>
            <a:pPr lvl="1"/>
            <a:r>
              <a:rPr lang="en-US" dirty="0"/>
              <a:t>pH		</a:t>
            </a:r>
            <a:r>
              <a:rPr lang="en-US" dirty="0" smtClean="0"/>
              <a:t>7.</a:t>
            </a:r>
            <a:r>
              <a:rPr lang="en-US" altLang="zh-CN" dirty="0" smtClean="0"/>
              <a:t>1</a:t>
            </a:r>
            <a:r>
              <a:rPr lang="en-US" dirty="0" smtClean="0"/>
              <a:t>5</a:t>
            </a:r>
            <a:endParaRPr lang="en-US" dirty="0"/>
          </a:p>
          <a:p>
            <a:pPr lvl="1"/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	65 mmHg</a:t>
            </a:r>
          </a:p>
          <a:p>
            <a:pPr lvl="1"/>
            <a:r>
              <a:rPr lang="en-US" dirty="0"/>
              <a:t>PaO</a:t>
            </a:r>
            <a:r>
              <a:rPr lang="en-US" baseline="-25000" dirty="0"/>
              <a:t>2</a:t>
            </a:r>
            <a:r>
              <a:rPr lang="en-US" dirty="0"/>
              <a:t>		</a:t>
            </a:r>
            <a:r>
              <a:rPr lang="en-US" altLang="zh-CN" dirty="0" smtClean="0"/>
              <a:t>60</a:t>
            </a:r>
            <a:r>
              <a:rPr lang="en-US" dirty="0" smtClean="0"/>
              <a:t> mmHg</a:t>
            </a:r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		2</a:t>
            </a:r>
            <a:r>
              <a:rPr lang="en-US" altLang="zh-CN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066800" y="3789040"/>
            <a:ext cx="7620000" cy="22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增加</a:t>
            </a:r>
            <a:r>
              <a:rPr lang="en-US" altLang="zh-CN" sz="2000" dirty="0" err="1" smtClean="0"/>
              <a:t>MinVent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增加</a:t>
            </a:r>
            <a:r>
              <a:rPr lang="en-US" altLang="zh-CN" sz="1800" dirty="0" err="1" smtClean="0"/>
              <a:t>Vt</a:t>
            </a:r>
            <a:r>
              <a:rPr lang="en-US" altLang="zh-CN" sz="1800" dirty="0" smtClean="0"/>
              <a:t>		</a:t>
            </a:r>
            <a:r>
              <a:rPr lang="en-US" altLang="zh-CN" sz="1800" dirty="0" err="1" smtClean="0"/>
              <a:t>Pplat</a:t>
            </a:r>
            <a:r>
              <a:rPr lang="en-US" altLang="zh-CN" sz="1800" dirty="0" smtClean="0"/>
              <a:t> 35 cmH</a:t>
            </a:r>
            <a:r>
              <a:rPr lang="en-US" altLang="zh-CN" sz="1800" baseline="-25000" dirty="0" smtClean="0"/>
              <a:t>2</a:t>
            </a:r>
            <a:r>
              <a:rPr lang="en-US" altLang="zh-CN" sz="1800" dirty="0" smtClean="0"/>
              <a:t>O</a:t>
            </a:r>
          </a:p>
          <a:p>
            <a:pPr lvl="1"/>
            <a:r>
              <a:rPr lang="zh-CN" altLang="en-US" sz="1800" dirty="0" smtClean="0"/>
              <a:t>加快</a:t>
            </a:r>
            <a:r>
              <a:rPr lang="en-US" altLang="zh-CN" sz="1800" dirty="0" smtClean="0"/>
              <a:t>RR		</a:t>
            </a:r>
            <a:r>
              <a:rPr lang="zh-CN" altLang="en-US" sz="1800" dirty="0" smtClean="0"/>
              <a:t>呼气流量时间曲线提示无法增加</a:t>
            </a:r>
            <a:r>
              <a:rPr lang="en-US" altLang="zh-CN" sz="1800" dirty="0" smtClean="0"/>
              <a:t>RR</a:t>
            </a:r>
          </a:p>
          <a:p>
            <a:r>
              <a:rPr lang="zh-CN" altLang="en-US" sz="2000" dirty="0">
                <a:solidFill>
                  <a:srgbClr val="000000"/>
                </a:solidFill>
              </a:rPr>
              <a:t>减少</a:t>
            </a:r>
            <a:r>
              <a:rPr lang="en-US" altLang="zh-CN" sz="2000" dirty="0" err="1">
                <a:solidFill>
                  <a:srgbClr val="000000"/>
                </a:solidFill>
              </a:rPr>
              <a:t>Vd</a:t>
            </a:r>
            <a:r>
              <a:rPr lang="en-US" altLang="zh-CN" sz="2000" dirty="0">
                <a:solidFill>
                  <a:srgbClr val="000000"/>
                </a:solidFill>
              </a:rPr>
              <a:t>/</a:t>
            </a:r>
            <a:r>
              <a:rPr lang="en-US" altLang="zh-CN" sz="2000" dirty="0" err="1">
                <a:solidFill>
                  <a:srgbClr val="000000"/>
                </a:solidFill>
              </a:rPr>
              <a:t>Vt</a:t>
            </a:r>
            <a:r>
              <a:rPr lang="en-US" altLang="zh-CN" sz="2000" dirty="0">
                <a:solidFill>
                  <a:srgbClr val="000000"/>
                </a:solidFill>
              </a:rPr>
              <a:t>		</a:t>
            </a:r>
            <a:r>
              <a:rPr lang="zh-CN" altLang="en-US" sz="1800" dirty="0" smtClean="0">
                <a:solidFill>
                  <a:srgbClr val="000000"/>
                </a:solidFill>
              </a:rPr>
              <a:t>没有使用</a:t>
            </a:r>
            <a:r>
              <a:rPr lang="en-US" altLang="zh-CN" sz="1800" dirty="0" smtClean="0">
                <a:solidFill>
                  <a:srgbClr val="000000"/>
                </a:solidFill>
              </a:rPr>
              <a:t>HME</a:t>
            </a:r>
            <a:r>
              <a:rPr lang="zh-CN" altLang="en-US" sz="1800" dirty="0" smtClean="0">
                <a:solidFill>
                  <a:srgbClr val="000000"/>
                </a:solidFill>
              </a:rPr>
              <a:t>和延长管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危重病患者的镇静镇痛治疗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144246"/>
              </p:ext>
            </p:extLst>
          </p:nvPr>
        </p:nvGraphicFramePr>
        <p:xfrm>
          <a:off x="1066800" y="1600200"/>
          <a:ext cx="7620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Belleville JP, Wards DS, Bloor BC, et al. Effects of intravenous </a:t>
            </a: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dexmedetomidine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in humans&gt; I. sedation, ventilation, and metabolic rate. Anesthesiology 1992; 77: 1125-1133</a:t>
            </a:r>
            <a:endParaRPr lang="zh-CN" altLang="en-US" sz="1200" dirty="0">
              <a:latin typeface="+mn-lt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5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降低</a:t>
            </a:r>
            <a:r>
              <a:rPr lang="en-US" altLang="zh-CN" dirty="0" smtClean="0"/>
              <a:t>PaCO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的方法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708920"/>
            <a:ext cx="7620000" cy="3417243"/>
          </a:xfrm>
        </p:spPr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err="1" smtClean="0"/>
              <a:t>MinVent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</a:t>
            </a:r>
            <a:r>
              <a:rPr lang="en-US" altLang="zh-CN" dirty="0" err="1" smtClean="0"/>
              <a:t>Vt</a:t>
            </a:r>
            <a:r>
              <a:rPr lang="en-US" altLang="zh-CN" dirty="0" smtClean="0"/>
              <a:t>		</a:t>
            </a:r>
            <a:r>
              <a:rPr lang="zh-CN" altLang="en-US" dirty="0" smtClean="0"/>
              <a:t>视</a:t>
            </a:r>
            <a:r>
              <a:rPr lang="en-US" altLang="zh-CN" dirty="0" err="1" smtClean="0"/>
              <a:t>Pplat</a:t>
            </a:r>
            <a:r>
              <a:rPr lang="zh-CN" altLang="en-US" dirty="0" smtClean="0"/>
              <a:t>而定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加快</a:t>
            </a:r>
            <a:r>
              <a:rPr lang="en-US" altLang="zh-CN" dirty="0" smtClean="0"/>
              <a:t>RR		</a:t>
            </a:r>
            <a:r>
              <a:rPr lang="zh-CN" altLang="en-US" dirty="0" smtClean="0"/>
              <a:t>视呼气流量时间曲线而定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0000"/>
                </a:solidFill>
              </a:rPr>
              <a:t>减少</a:t>
            </a:r>
            <a:r>
              <a:rPr lang="en-US" altLang="zh-CN" dirty="0" err="1" smtClean="0">
                <a:solidFill>
                  <a:srgbClr val="000000"/>
                </a:solidFill>
              </a:rPr>
              <a:t>Vd</a:t>
            </a:r>
            <a:r>
              <a:rPr lang="en-US" altLang="zh-CN" dirty="0" smtClean="0">
                <a:solidFill>
                  <a:srgbClr val="000000"/>
                </a:solidFill>
              </a:rPr>
              <a:t>/</a:t>
            </a:r>
            <a:r>
              <a:rPr lang="en-US" altLang="zh-CN" dirty="0" err="1" smtClean="0">
                <a:solidFill>
                  <a:srgbClr val="000000"/>
                </a:solidFill>
              </a:rPr>
              <a:t>Vt</a:t>
            </a:r>
            <a:r>
              <a:rPr lang="en-US" altLang="zh-CN" dirty="0" smtClean="0">
                <a:solidFill>
                  <a:srgbClr val="000000"/>
                </a:solidFill>
              </a:rPr>
              <a:t>		</a:t>
            </a:r>
            <a:r>
              <a:rPr lang="zh-CN" altLang="en-US" sz="2000" dirty="0" smtClean="0">
                <a:solidFill>
                  <a:srgbClr val="000000"/>
                </a:solidFill>
              </a:rPr>
              <a:t>视</a:t>
            </a:r>
            <a:r>
              <a:rPr lang="en-US" altLang="zh-CN" sz="2000" dirty="0" smtClean="0">
                <a:solidFill>
                  <a:srgbClr val="000000"/>
                </a:solidFill>
              </a:rPr>
              <a:t>HME</a:t>
            </a:r>
            <a:r>
              <a:rPr lang="zh-CN" altLang="en-US" sz="2000" dirty="0" smtClean="0">
                <a:solidFill>
                  <a:srgbClr val="000000"/>
                </a:solidFill>
              </a:rPr>
              <a:t>和延长管使用情况而定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减少</a:t>
            </a:r>
            <a:r>
              <a:rPr lang="en-US" altLang="zh-CN" dirty="0" smtClean="0">
                <a:solidFill>
                  <a:srgbClr val="000000"/>
                </a:solidFill>
              </a:rPr>
              <a:t>VCO</a:t>
            </a:r>
            <a:r>
              <a:rPr lang="en-US" altLang="zh-CN" baseline="-25000" dirty="0" smtClean="0">
                <a:solidFill>
                  <a:srgbClr val="000000"/>
                </a:solidFill>
              </a:rPr>
              <a:t>2</a:t>
            </a:r>
            <a:r>
              <a:rPr lang="en-US" altLang="zh-CN" dirty="0" smtClean="0">
                <a:solidFill>
                  <a:srgbClr val="000000"/>
                </a:solidFill>
              </a:rPr>
              <a:t>		</a:t>
            </a:r>
            <a:r>
              <a:rPr lang="zh-CN" altLang="en-US" sz="2000" dirty="0" smtClean="0">
                <a:solidFill>
                  <a:srgbClr val="000000"/>
                </a:solidFill>
              </a:rPr>
              <a:t>视患者自主呼吸及躁动情况而定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483768" y="1886918"/>
            <a:ext cx="118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PaCO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≈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626768" y="1598116"/>
            <a:ext cx="27098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VCO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err="1" smtClean="0">
                <a:latin typeface="+mn-lt"/>
                <a:ea typeface="宋体"/>
                <a:cs typeface="宋体"/>
              </a:rPr>
              <a:t>MinVent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(1 – 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Vd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/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26768" y="2137160"/>
            <a:ext cx="27098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1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呼吸支持</a:t>
            </a:r>
            <a:r>
              <a:rPr lang="en-US" altLang="zh-CN" dirty="0" smtClean="0"/>
              <a:t>(CMV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		100%</a:t>
            </a:r>
          </a:p>
          <a:p>
            <a:pPr lvl="1"/>
            <a:r>
              <a:rPr lang="en-US" dirty="0" smtClean="0"/>
              <a:t>PEEP		15 </a:t>
            </a:r>
            <a:r>
              <a:rPr lang="en-US" dirty="0"/>
              <a:t>cmH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altLang="zh-CN" dirty="0" err="1" smtClean="0"/>
              <a:t>Vt</a:t>
            </a:r>
            <a:r>
              <a:rPr lang="en-US" altLang="zh-CN" dirty="0" smtClean="0"/>
              <a:t>		360 ml</a:t>
            </a:r>
          </a:p>
          <a:p>
            <a:pPr lvl="1"/>
            <a:r>
              <a:rPr lang="en-US" dirty="0" smtClean="0"/>
              <a:t>RR		20 </a:t>
            </a:r>
            <a:r>
              <a:rPr lang="en-US" dirty="0" err="1" smtClean="0"/>
              <a:t>bpm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ABG</a:t>
            </a:r>
          </a:p>
          <a:p>
            <a:pPr lvl="1"/>
            <a:r>
              <a:rPr lang="en-US" dirty="0"/>
              <a:t>pH		</a:t>
            </a:r>
            <a:r>
              <a:rPr lang="en-US" dirty="0" smtClean="0"/>
              <a:t>7.</a:t>
            </a:r>
            <a:r>
              <a:rPr lang="en-US" altLang="zh-CN" dirty="0" smtClean="0"/>
              <a:t>1</a:t>
            </a:r>
            <a:r>
              <a:rPr lang="en-US" dirty="0" smtClean="0"/>
              <a:t>5</a:t>
            </a:r>
            <a:endParaRPr lang="en-US" dirty="0"/>
          </a:p>
          <a:p>
            <a:pPr lvl="1"/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	65 mmHg</a:t>
            </a:r>
          </a:p>
          <a:p>
            <a:pPr lvl="1"/>
            <a:r>
              <a:rPr lang="en-US" dirty="0"/>
              <a:t>PaO</a:t>
            </a:r>
            <a:r>
              <a:rPr lang="en-US" baseline="-25000" dirty="0"/>
              <a:t>2</a:t>
            </a:r>
            <a:r>
              <a:rPr lang="en-US" dirty="0"/>
              <a:t>		</a:t>
            </a:r>
            <a:r>
              <a:rPr lang="en-US" altLang="zh-CN" dirty="0" smtClean="0"/>
              <a:t>60</a:t>
            </a:r>
            <a:r>
              <a:rPr lang="en-US" dirty="0" smtClean="0"/>
              <a:t> mmHg</a:t>
            </a:r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		2</a:t>
            </a:r>
            <a:r>
              <a:rPr lang="en-US" altLang="zh-CN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066800" y="3789040"/>
            <a:ext cx="7620000" cy="22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宋体"/>
                <a:cs typeface="宋体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增加</a:t>
            </a:r>
            <a:r>
              <a:rPr lang="en-US" altLang="zh-CN" sz="2000" dirty="0" err="1" smtClean="0"/>
              <a:t>MinVent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增加</a:t>
            </a:r>
            <a:r>
              <a:rPr lang="en-US" altLang="zh-CN" sz="1800" dirty="0" err="1" smtClean="0"/>
              <a:t>Vt</a:t>
            </a:r>
            <a:r>
              <a:rPr lang="en-US" altLang="zh-CN" sz="1800" dirty="0" smtClean="0"/>
              <a:t>		</a:t>
            </a:r>
            <a:r>
              <a:rPr lang="en-US" altLang="zh-CN" sz="1800" dirty="0" err="1" smtClean="0"/>
              <a:t>Pplat</a:t>
            </a:r>
            <a:r>
              <a:rPr lang="en-US" altLang="zh-CN" sz="1800" dirty="0" smtClean="0"/>
              <a:t> 35 cmH</a:t>
            </a:r>
            <a:r>
              <a:rPr lang="en-US" altLang="zh-CN" sz="1800" baseline="-25000" dirty="0" smtClean="0"/>
              <a:t>2</a:t>
            </a:r>
            <a:r>
              <a:rPr lang="en-US" altLang="zh-CN" sz="1800" dirty="0" smtClean="0"/>
              <a:t>O</a:t>
            </a:r>
          </a:p>
          <a:p>
            <a:pPr lvl="1"/>
            <a:r>
              <a:rPr lang="zh-CN" altLang="en-US" sz="1800" dirty="0" smtClean="0"/>
              <a:t>加快</a:t>
            </a:r>
            <a:r>
              <a:rPr lang="en-US" altLang="zh-CN" sz="1800" dirty="0" smtClean="0"/>
              <a:t>RR		</a:t>
            </a:r>
            <a:r>
              <a:rPr lang="zh-CN" altLang="en-US" sz="1800" dirty="0" smtClean="0"/>
              <a:t>呼气流量时间曲线提示无法增加</a:t>
            </a:r>
            <a:r>
              <a:rPr lang="en-US" altLang="zh-CN" sz="1800" dirty="0" smtClean="0"/>
              <a:t>RR</a:t>
            </a:r>
          </a:p>
          <a:p>
            <a:r>
              <a:rPr lang="zh-CN" altLang="en-US" sz="2000" dirty="0">
                <a:solidFill>
                  <a:srgbClr val="000000"/>
                </a:solidFill>
              </a:rPr>
              <a:t>减少</a:t>
            </a:r>
            <a:r>
              <a:rPr lang="en-US" altLang="zh-CN" sz="2000" dirty="0" err="1">
                <a:solidFill>
                  <a:srgbClr val="000000"/>
                </a:solidFill>
              </a:rPr>
              <a:t>Vd</a:t>
            </a:r>
            <a:r>
              <a:rPr lang="en-US" altLang="zh-CN" sz="2000" dirty="0">
                <a:solidFill>
                  <a:srgbClr val="000000"/>
                </a:solidFill>
              </a:rPr>
              <a:t>/</a:t>
            </a:r>
            <a:r>
              <a:rPr lang="en-US" altLang="zh-CN" sz="2000" dirty="0" err="1">
                <a:solidFill>
                  <a:srgbClr val="000000"/>
                </a:solidFill>
              </a:rPr>
              <a:t>Vt</a:t>
            </a:r>
            <a:r>
              <a:rPr lang="en-US" altLang="zh-CN" sz="2000" dirty="0">
                <a:solidFill>
                  <a:srgbClr val="000000"/>
                </a:solidFill>
              </a:rPr>
              <a:t>		</a:t>
            </a:r>
            <a:r>
              <a:rPr lang="zh-CN" altLang="en-US" sz="1800" dirty="0" smtClean="0">
                <a:solidFill>
                  <a:srgbClr val="000000"/>
                </a:solidFill>
              </a:rPr>
              <a:t>没有使用</a:t>
            </a:r>
            <a:r>
              <a:rPr lang="en-US" altLang="zh-CN" sz="1800" dirty="0" smtClean="0">
                <a:solidFill>
                  <a:srgbClr val="000000"/>
                </a:solidFill>
              </a:rPr>
              <a:t>HME</a:t>
            </a:r>
            <a:r>
              <a:rPr lang="zh-CN" altLang="en-US" sz="1800" dirty="0" smtClean="0">
                <a:solidFill>
                  <a:srgbClr val="000000"/>
                </a:solidFill>
              </a:rPr>
              <a:t>和延长管</a:t>
            </a:r>
            <a:endParaRPr lang="en-US" altLang="zh-CN" sz="1800" dirty="0" smtClean="0">
              <a:solidFill>
                <a:srgbClr val="000000"/>
              </a:solidFill>
            </a:endParaRPr>
          </a:p>
          <a:p>
            <a:r>
              <a:rPr lang="zh-CN" altLang="en-US" sz="2000" dirty="0">
                <a:solidFill>
                  <a:srgbClr val="000000"/>
                </a:solidFill>
              </a:rPr>
              <a:t>减少</a:t>
            </a:r>
            <a:r>
              <a:rPr lang="en-US" altLang="zh-CN" sz="2000" dirty="0">
                <a:solidFill>
                  <a:srgbClr val="000000"/>
                </a:solidFill>
              </a:rPr>
              <a:t>VCO</a:t>
            </a:r>
            <a:r>
              <a:rPr lang="en-US" altLang="zh-CN" sz="20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000" dirty="0">
                <a:solidFill>
                  <a:srgbClr val="000000"/>
                </a:solidFill>
              </a:rPr>
              <a:t>		</a:t>
            </a:r>
            <a:r>
              <a:rPr lang="zh-CN" altLang="en-US" sz="1800" dirty="0" smtClean="0">
                <a:solidFill>
                  <a:srgbClr val="000000"/>
                </a:solidFill>
              </a:rPr>
              <a:t>患者深度镇静，无自主呼吸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4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ARDS</a:t>
            </a:r>
            <a:r>
              <a:rPr lang="zh-CN" altLang="en-US" dirty="0" smtClean="0"/>
              <a:t>患者的俯卧位通气改善氧合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6662" r="-666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Gattinoni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L, </a:t>
            </a: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Tognoni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G, </a:t>
            </a: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Pesenti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A, et al. Effect of prone positioning on the survival of patients with acute respiratory failure. N </a:t>
            </a: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Engl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J Med 2001; 345: 568-573</a:t>
            </a:r>
            <a:endParaRPr lang="zh-CN" altLang="en-US" sz="1200" dirty="0">
              <a:latin typeface="+mn-lt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6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ARDS</a:t>
            </a:r>
            <a:r>
              <a:rPr lang="zh-CN" altLang="en-US" dirty="0" smtClean="0"/>
              <a:t>患者的俯卧位通气改善氧合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749" b="-5749"/>
          <a:stretch>
            <a:fillRect/>
          </a:stretch>
        </p:blipFill>
        <p:spPr>
          <a:xfrm>
            <a:off x="1066800" y="1600201"/>
            <a:ext cx="7620000" cy="1756791"/>
          </a:xfrm>
        </p:spPr>
      </p:pic>
      <p:sp>
        <p:nvSpPr>
          <p:cNvPr id="4" name="TextBox 3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Sud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S, Friedrich JO, </a:t>
            </a: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Adhikari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NKJ, et al. Effect of prone positioning during mechanical ventilation on mortality among patients with acute respiratory distress syndrome: a systematic review and meta-analysis. CMAJ 2014; 186: E381-E390</a:t>
            </a:r>
            <a:endParaRPr lang="zh-CN" altLang="en-US" sz="1200" dirty="0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84984"/>
            <a:ext cx="7620000" cy="28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ARDS</a:t>
            </a:r>
            <a:r>
              <a:rPr lang="zh-CN" altLang="en-US" dirty="0" smtClean="0"/>
              <a:t>患者的俯卧位通气改善氧合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47864" y="1844824"/>
            <a:ext cx="288032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俯卧位改善</a:t>
            </a:r>
            <a:r>
              <a:rPr lang="en-US" altLang="zh-CN" dirty="0" smtClean="0"/>
              <a:t>PaO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/FiO</a:t>
            </a:r>
            <a:r>
              <a:rPr lang="en-US" altLang="zh-CN" baseline="-25000" dirty="0" smtClean="0"/>
              <a:t>2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347864" y="2924944"/>
            <a:ext cx="288032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PEEP</a:t>
            </a:r>
            <a:r>
              <a:rPr lang="zh-CN" altLang="en-US" dirty="0" smtClean="0"/>
              <a:t>降低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7864" y="4005064"/>
            <a:ext cx="288032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Pplat</a:t>
            </a:r>
            <a:r>
              <a:rPr lang="zh-CN" altLang="en-US" dirty="0" smtClean="0"/>
              <a:t>降低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7864" y="5157192"/>
            <a:ext cx="288032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增加</a:t>
            </a:r>
            <a:r>
              <a:rPr lang="en-US" altLang="zh-CN" dirty="0" err="1" smtClean="0"/>
              <a:t>Vt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4788024" y="2420888"/>
            <a:ext cx="0" cy="50405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4788024" y="3501008"/>
            <a:ext cx="0" cy="50405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>
          <a:xfrm>
            <a:off x="4788024" y="4581128"/>
            <a:ext cx="0" cy="57606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5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dirty="0" smtClean="0"/>
              <a:t>男性，</a:t>
            </a:r>
            <a:r>
              <a:rPr lang="en-US" altLang="zh-CN" dirty="0" smtClean="0"/>
              <a:t>70</a:t>
            </a:r>
            <a:r>
              <a:rPr lang="zh-CN" altLang="en-US" dirty="0" smtClean="0"/>
              <a:t>岁，</a:t>
            </a:r>
            <a:r>
              <a:rPr lang="en-US" altLang="zh-CN" dirty="0" smtClean="0"/>
              <a:t>2001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日</a:t>
            </a:r>
            <a:r>
              <a:rPr lang="zh-CN" altLang="en-US" dirty="0" smtClean="0"/>
              <a:t>入院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en-US" altLang="zh-CN" dirty="0" smtClean="0"/>
              <a:t>IBW 60 kg</a:t>
            </a:r>
            <a:endParaRPr lang="en-US" altLang="zh-CN" dirty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咳嗽，咳</a:t>
            </a:r>
            <a:r>
              <a:rPr lang="zh-CN" altLang="en-US" dirty="0"/>
              <a:t>痰</a:t>
            </a:r>
            <a:r>
              <a:rPr lang="en-US" altLang="zh-CN" dirty="0"/>
              <a:t>12</a:t>
            </a:r>
            <a:r>
              <a:rPr lang="zh-CN" altLang="en-US" dirty="0" smtClean="0"/>
              <a:t>天，发热</a:t>
            </a:r>
            <a:r>
              <a:rPr lang="en-US" altLang="zh-CN" dirty="0"/>
              <a:t>4</a:t>
            </a:r>
            <a:r>
              <a:rPr lang="zh-CN" altLang="en-US" dirty="0" smtClean="0"/>
              <a:t>天，呼吸困难</a:t>
            </a:r>
            <a:r>
              <a:rPr lang="en-US" altLang="zh-CN" dirty="0"/>
              <a:t>1</a:t>
            </a:r>
            <a:r>
              <a:rPr lang="zh-CN" altLang="en-US" dirty="0"/>
              <a:t>天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en-US" altLang="zh-CN" dirty="0"/>
              <a:t>12</a:t>
            </a:r>
            <a:r>
              <a:rPr lang="zh-CN" altLang="en-US" dirty="0"/>
              <a:t>天前</a:t>
            </a:r>
            <a:r>
              <a:rPr lang="en-US" altLang="zh-CN" dirty="0"/>
              <a:t>	</a:t>
            </a:r>
            <a:r>
              <a:rPr lang="zh-CN" altLang="en-US" dirty="0"/>
              <a:t>咳嗽</a:t>
            </a:r>
            <a:r>
              <a:rPr lang="en-US" altLang="zh-CN" dirty="0"/>
              <a:t>, </a:t>
            </a:r>
            <a:r>
              <a:rPr lang="zh-CN" altLang="en-US" dirty="0"/>
              <a:t>咳黄粘痰</a:t>
            </a:r>
            <a:r>
              <a:rPr lang="en-US" altLang="zh-CN" dirty="0"/>
              <a:t>, </a:t>
            </a:r>
            <a:r>
              <a:rPr lang="zh-CN" altLang="en-US" dirty="0"/>
              <a:t>伴全身乏力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en-US" altLang="zh-CN" dirty="0"/>
              <a:t>4</a:t>
            </a:r>
            <a:r>
              <a:rPr lang="zh-CN" altLang="en-US" dirty="0"/>
              <a:t>天前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 smtClean="0"/>
              <a:t>寒战高热，体温</a:t>
            </a:r>
            <a:r>
              <a:rPr lang="en-US" altLang="zh-CN" dirty="0"/>
              <a:t>39.5</a:t>
            </a:r>
            <a:r>
              <a:rPr lang="en-US" altLang="zh-CN" dirty="0">
                <a:sym typeface="Symbol" charset="0"/>
              </a:rPr>
              <a:t></a:t>
            </a:r>
            <a:r>
              <a:rPr lang="en-US" altLang="zh-CN" dirty="0"/>
              <a:t>C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CXR</a:t>
            </a:r>
            <a:r>
              <a:rPr lang="zh-CN" altLang="en-US" dirty="0" smtClean="0"/>
              <a:t>：肺部感染，右上肺膨胀</a:t>
            </a:r>
            <a:r>
              <a:rPr lang="zh-CN" altLang="en-US" dirty="0"/>
              <a:t>不全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头孢呋肟治疗无效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en-US" altLang="zh-CN" dirty="0"/>
              <a:t>1</a:t>
            </a:r>
            <a:r>
              <a:rPr lang="zh-CN" altLang="en-US" dirty="0"/>
              <a:t>天前</a:t>
            </a:r>
            <a:r>
              <a:rPr lang="en-US" altLang="zh-CN" dirty="0"/>
              <a:t>	</a:t>
            </a:r>
            <a:r>
              <a:rPr lang="zh-CN" altLang="en-US" dirty="0" smtClean="0"/>
              <a:t>呼吸困难，紫绀，伴血压</a:t>
            </a:r>
            <a:r>
              <a:rPr lang="zh-CN" altLang="en-US" dirty="0"/>
              <a:t>下降</a:t>
            </a:r>
            <a:r>
              <a:rPr lang="en-US" altLang="zh-CN" dirty="0"/>
              <a:t>(50/20 mmHg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556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呼吸支持</a:t>
            </a:r>
            <a:r>
              <a:rPr lang="en-US" altLang="zh-CN" dirty="0" smtClean="0"/>
              <a:t>(CMV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		100%</a:t>
            </a:r>
          </a:p>
          <a:p>
            <a:pPr lvl="1"/>
            <a:r>
              <a:rPr lang="en-US" dirty="0" smtClean="0"/>
              <a:t>PEEP		15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err="1" smtClean="0"/>
              <a:t>Pplat</a:t>
            </a:r>
            <a:r>
              <a:rPr lang="en-US" dirty="0" smtClean="0"/>
              <a:t>		35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  <a:p>
            <a:pPr lvl="1"/>
            <a:r>
              <a:rPr lang="en-US" altLang="zh-CN" dirty="0" err="1" smtClean="0"/>
              <a:t>Vt</a:t>
            </a:r>
            <a:r>
              <a:rPr lang="en-US" altLang="zh-CN" dirty="0" smtClean="0"/>
              <a:t>		360 ml</a:t>
            </a:r>
          </a:p>
          <a:p>
            <a:pPr lvl="1"/>
            <a:r>
              <a:rPr lang="en-US" dirty="0" smtClean="0"/>
              <a:t>RR		20 </a:t>
            </a:r>
            <a:r>
              <a:rPr lang="en-US" dirty="0" err="1" smtClean="0"/>
              <a:t>bpm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ABG</a:t>
            </a:r>
          </a:p>
          <a:p>
            <a:pPr lvl="1"/>
            <a:r>
              <a:rPr lang="en-US" dirty="0"/>
              <a:t>pH		</a:t>
            </a:r>
            <a:r>
              <a:rPr lang="en-US" dirty="0" smtClean="0"/>
              <a:t>7.</a:t>
            </a:r>
            <a:r>
              <a:rPr lang="en-US" altLang="zh-CN" dirty="0" smtClean="0"/>
              <a:t>1</a:t>
            </a:r>
            <a:r>
              <a:rPr lang="en-US" dirty="0" smtClean="0"/>
              <a:t>5</a:t>
            </a:r>
            <a:endParaRPr lang="en-US" dirty="0"/>
          </a:p>
          <a:p>
            <a:pPr lvl="1"/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	65 mmHg</a:t>
            </a:r>
          </a:p>
          <a:p>
            <a:pPr lvl="1"/>
            <a:r>
              <a:rPr lang="en-US" dirty="0"/>
              <a:t>PaO</a:t>
            </a:r>
            <a:r>
              <a:rPr lang="en-US" baseline="-25000" dirty="0"/>
              <a:t>2</a:t>
            </a:r>
            <a:r>
              <a:rPr lang="en-US" dirty="0"/>
              <a:t>		</a:t>
            </a:r>
            <a:r>
              <a:rPr lang="en-US" altLang="zh-CN" dirty="0" smtClean="0"/>
              <a:t>60</a:t>
            </a:r>
            <a:r>
              <a:rPr lang="en-US" dirty="0" smtClean="0"/>
              <a:t> mmHg</a:t>
            </a:r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		2</a:t>
            </a:r>
            <a:r>
              <a:rPr lang="en-US" altLang="zh-CN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3733" y="4077072"/>
            <a:ext cx="7603066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 smtClean="0">
                <a:latin typeface="+mn-lt"/>
                <a:ea typeface="宋体"/>
                <a:cs typeface="宋体"/>
              </a:rPr>
              <a:t>假设：</a:t>
            </a:r>
            <a:endParaRPr lang="en-US" altLang="zh-CN" dirty="0" smtClean="0">
              <a:latin typeface="+mn-lt"/>
              <a:ea typeface="宋体"/>
              <a:cs typeface="宋体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zh-CN" altLang="en-US" dirty="0" smtClean="0">
                <a:latin typeface="+mn-lt"/>
                <a:ea typeface="宋体"/>
                <a:cs typeface="宋体"/>
              </a:rPr>
              <a:t>俯卧位后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PaO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150 mmHg</a:t>
            </a:r>
            <a:r>
              <a:rPr lang="zh-CN" altLang="en-US" dirty="0" smtClean="0">
                <a:latin typeface="+mn-lt"/>
                <a:ea typeface="宋体"/>
                <a:cs typeface="宋体"/>
              </a:rPr>
              <a:t>，顺应性从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18</a:t>
            </a:r>
            <a:r>
              <a:rPr lang="en-US" altLang="zh-CN" dirty="0">
                <a:ea typeface="宋体"/>
                <a:cs typeface="宋体"/>
              </a:rPr>
              <a:t> ml/</a:t>
            </a:r>
            <a:r>
              <a:rPr lang="en-US" altLang="zh-CN" dirty="0" smtClean="0">
                <a:ea typeface="宋体"/>
                <a:cs typeface="宋体"/>
              </a:rPr>
              <a:t>cmH</a:t>
            </a:r>
            <a:r>
              <a:rPr lang="en-US" altLang="zh-CN" baseline="-25000" dirty="0" smtClean="0">
                <a:ea typeface="宋体"/>
                <a:cs typeface="宋体"/>
              </a:rPr>
              <a:t>2</a:t>
            </a:r>
            <a:r>
              <a:rPr lang="en-US" altLang="zh-CN" dirty="0" smtClean="0">
                <a:ea typeface="宋体"/>
                <a:cs typeface="宋体"/>
              </a:rPr>
              <a:t>O</a:t>
            </a:r>
            <a:r>
              <a:rPr lang="zh-CN" altLang="en-US" dirty="0" smtClean="0">
                <a:latin typeface="+mn-lt"/>
                <a:ea typeface="宋体"/>
                <a:cs typeface="宋体"/>
              </a:rPr>
              <a:t>增加到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25 ml/cmH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O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 smtClean="0">
                <a:latin typeface="+mn-lt"/>
                <a:ea typeface="宋体"/>
                <a:cs typeface="宋体"/>
              </a:rPr>
              <a:t>措施：</a:t>
            </a:r>
            <a:endParaRPr lang="en-US" altLang="zh-CN" dirty="0" smtClean="0">
              <a:latin typeface="+mn-lt"/>
              <a:ea typeface="宋体"/>
              <a:cs typeface="宋体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zh-CN" altLang="en-US" dirty="0" smtClean="0">
                <a:latin typeface="+mn-lt"/>
                <a:ea typeface="宋体"/>
                <a:cs typeface="宋体"/>
              </a:rPr>
              <a:t>调整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PEEP 10 cmH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O</a:t>
            </a:r>
            <a:r>
              <a:rPr lang="zh-CN" altLang="en-US" dirty="0" smtClean="0">
                <a:latin typeface="+mn-lt"/>
                <a:ea typeface="宋体"/>
                <a:cs typeface="宋体"/>
              </a:rPr>
              <a:t>，此时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Pplat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24.5 cmH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O (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360 ml)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zh-CN" altLang="en-US" dirty="0" smtClean="0">
                <a:latin typeface="+mn-lt"/>
                <a:ea typeface="宋体"/>
                <a:cs typeface="宋体"/>
              </a:rPr>
              <a:t>若允许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Pplat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≤ 30 cmH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O</a:t>
            </a:r>
            <a:r>
              <a:rPr lang="zh-CN" altLang="en-US" dirty="0" smtClean="0">
                <a:latin typeface="+mn-lt"/>
                <a:ea typeface="宋体"/>
                <a:cs typeface="宋体"/>
              </a:rPr>
              <a:t>，则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Vt</a:t>
            </a:r>
            <a:r>
              <a:rPr lang="zh-CN" altLang="en-US" dirty="0" smtClean="0">
                <a:latin typeface="+mn-lt"/>
                <a:ea typeface="宋体"/>
                <a:cs typeface="宋体"/>
              </a:rPr>
              <a:t>可增加至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500 ml</a:t>
            </a:r>
            <a:endParaRPr lang="en-US" dirty="0">
              <a:latin typeface="+mn-lt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613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ARDS</a:t>
            </a:r>
            <a:r>
              <a:rPr lang="zh-CN" altLang="en-US" dirty="0" smtClean="0"/>
              <a:t>患者的俯卧位通气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61399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Gattinoni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L, </a:t>
            </a: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Vagginelli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F, </a:t>
            </a: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Carlesso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E, et al. Decrease in PaCO2 with prone position is predictive of improved outcome in acute respiratory distress syndrome. </a:t>
            </a:r>
            <a:r>
              <a:rPr lang="en-US" altLang="zh-CN" sz="1200" dirty="0" err="1" smtClean="0">
                <a:latin typeface="+mn-lt"/>
                <a:ea typeface="宋体" charset="0"/>
                <a:cs typeface="宋体" charset="0"/>
              </a:rPr>
              <a:t>Crit</a:t>
            </a:r>
            <a:r>
              <a:rPr lang="en-US" altLang="zh-CN" sz="1200" dirty="0" smtClean="0">
                <a:latin typeface="+mn-lt"/>
                <a:ea typeface="宋体" charset="0"/>
                <a:cs typeface="宋体" charset="0"/>
              </a:rPr>
              <a:t> Care Med 2003; 31: 2727-2733</a:t>
            </a:r>
            <a:endParaRPr lang="zh-CN" altLang="en-US" sz="1200" dirty="0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13547" r="-1354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524304" y="1871844"/>
            <a:ext cx="2232248" cy="38164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8888" y="2074358"/>
            <a:ext cx="1471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ea typeface="宋体"/>
                <a:cs typeface="宋体"/>
              </a:rPr>
              <a:t>45%</a:t>
            </a:r>
            <a:r>
              <a:rPr lang="zh-CN" altLang="en-US" sz="1400" dirty="0" smtClean="0">
                <a:latin typeface="+mn-lt"/>
                <a:ea typeface="宋体"/>
                <a:cs typeface="宋体"/>
              </a:rPr>
              <a:t>的患者</a:t>
            </a:r>
            <a:r>
              <a:rPr lang="en-US" sz="1400" dirty="0" smtClean="0">
                <a:latin typeface="+mn-lt"/>
                <a:ea typeface="宋体"/>
                <a:cs typeface="宋体"/>
              </a:rPr>
              <a:t>(94/209)</a:t>
            </a:r>
            <a:r>
              <a:rPr lang="zh-CN" altLang="en-US" sz="1400" dirty="0" smtClean="0">
                <a:latin typeface="+mn-lt"/>
                <a:ea typeface="宋体"/>
                <a:cs typeface="宋体"/>
              </a:rPr>
              <a:t>俯卧位后</a:t>
            </a:r>
            <a:r>
              <a:rPr lang="en-US" altLang="zh-CN" sz="1400" dirty="0" smtClean="0">
                <a:latin typeface="+mn-lt"/>
                <a:ea typeface="宋体"/>
                <a:cs typeface="宋体"/>
              </a:rPr>
              <a:t>PaCO</a:t>
            </a:r>
            <a:r>
              <a:rPr lang="en-US" altLang="zh-CN" sz="1400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zh-CN" altLang="en-US" sz="1400" dirty="0" smtClean="0">
                <a:latin typeface="+mn-lt"/>
                <a:ea typeface="宋体"/>
                <a:cs typeface="宋体"/>
              </a:rPr>
              <a:t>下降</a:t>
            </a:r>
            <a:endParaRPr lang="en-US" altLang="zh-CN" sz="1400" dirty="0" smtClean="0">
              <a:latin typeface="+mn-lt"/>
              <a:ea typeface="宋体"/>
              <a:cs typeface="宋体"/>
            </a:endParaRPr>
          </a:p>
          <a:p>
            <a:r>
              <a:rPr lang="en-US" altLang="zh-CN" sz="1400" dirty="0">
                <a:latin typeface="+mn-lt"/>
                <a:ea typeface="宋体"/>
                <a:cs typeface="宋体"/>
              </a:rPr>
              <a:t>-</a:t>
            </a:r>
            <a:r>
              <a:rPr lang="en-US" altLang="zh-CN" sz="1400" dirty="0" smtClean="0">
                <a:latin typeface="+mn-lt"/>
                <a:ea typeface="宋体"/>
                <a:cs typeface="宋体"/>
              </a:rPr>
              <a:t>6.0 ± 5.6 mmHg</a:t>
            </a:r>
          </a:p>
          <a:p>
            <a:r>
              <a:rPr lang="en-US" altLang="zh-CN" sz="1400" dirty="0" smtClean="0">
                <a:latin typeface="+mn-lt"/>
                <a:ea typeface="宋体"/>
                <a:cs typeface="宋体"/>
              </a:rPr>
              <a:t>(p &lt; 0.0001)</a:t>
            </a:r>
            <a:endParaRPr lang="en-US" sz="1400" dirty="0">
              <a:latin typeface="+mn-lt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7583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呼吸支持</a:t>
            </a:r>
            <a:r>
              <a:rPr lang="en-US" altLang="zh-CN" dirty="0" smtClean="0"/>
              <a:t>(CMV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		100%</a:t>
            </a:r>
          </a:p>
          <a:p>
            <a:pPr lvl="1"/>
            <a:r>
              <a:rPr lang="en-US" dirty="0" smtClean="0"/>
              <a:t>PEEP		15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err="1" smtClean="0"/>
              <a:t>Pplat</a:t>
            </a:r>
            <a:r>
              <a:rPr lang="en-US" dirty="0" smtClean="0"/>
              <a:t>		35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  <a:p>
            <a:pPr lvl="1"/>
            <a:r>
              <a:rPr lang="en-US" altLang="zh-CN" dirty="0" err="1" smtClean="0"/>
              <a:t>Vt</a:t>
            </a:r>
            <a:r>
              <a:rPr lang="en-US" altLang="zh-CN" dirty="0" smtClean="0"/>
              <a:t>		360 ml</a:t>
            </a:r>
          </a:p>
          <a:p>
            <a:pPr lvl="1"/>
            <a:r>
              <a:rPr lang="en-US" dirty="0" smtClean="0"/>
              <a:t>RR		20 </a:t>
            </a:r>
            <a:r>
              <a:rPr lang="en-US" dirty="0" err="1" smtClean="0"/>
              <a:t>bpm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ABG</a:t>
            </a:r>
          </a:p>
          <a:p>
            <a:pPr lvl="1"/>
            <a:r>
              <a:rPr lang="en-US" dirty="0"/>
              <a:t>pH		</a:t>
            </a:r>
            <a:r>
              <a:rPr lang="en-US" dirty="0" smtClean="0"/>
              <a:t>7.</a:t>
            </a:r>
            <a:r>
              <a:rPr lang="en-US" altLang="zh-CN" dirty="0" smtClean="0"/>
              <a:t>1</a:t>
            </a:r>
            <a:r>
              <a:rPr lang="en-US" dirty="0" smtClean="0"/>
              <a:t>5</a:t>
            </a:r>
            <a:endParaRPr lang="en-US" dirty="0"/>
          </a:p>
          <a:p>
            <a:pPr lvl="1"/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	65 mmHg</a:t>
            </a:r>
          </a:p>
          <a:p>
            <a:pPr lvl="1"/>
            <a:r>
              <a:rPr lang="en-US" dirty="0"/>
              <a:t>PaO</a:t>
            </a:r>
            <a:r>
              <a:rPr lang="en-US" baseline="-25000" dirty="0"/>
              <a:t>2</a:t>
            </a:r>
            <a:r>
              <a:rPr lang="en-US" dirty="0"/>
              <a:t>		</a:t>
            </a:r>
            <a:r>
              <a:rPr lang="en-US" altLang="zh-CN" dirty="0" smtClean="0"/>
              <a:t>60</a:t>
            </a:r>
            <a:r>
              <a:rPr lang="en-US" dirty="0" smtClean="0"/>
              <a:t> mmHg</a:t>
            </a:r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		2</a:t>
            </a:r>
            <a:r>
              <a:rPr lang="en-US" altLang="zh-CN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3733" y="4077072"/>
            <a:ext cx="76030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 smtClean="0">
                <a:latin typeface="+mn-lt"/>
                <a:ea typeface="宋体"/>
                <a:cs typeface="宋体"/>
              </a:rPr>
              <a:t>若俯卧位后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PaO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zh-CN" altLang="en-US" dirty="0" smtClean="0">
                <a:latin typeface="+mn-lt"/>
                <a:ea typeface="宋体"/>
                <a:cs typeface="宋体"/>
              </a:rPr>
              <a:t>没有任何改善，还有什么措施降低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PaCO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?</a:t>
            </a:r>
            <a:endParaRPr lang="en-US" dirty="0">
              <a:latin typeface="+mn-lt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9578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降低</a:t>
            </a:r>
            <a:r>
              <a:rPr lang="en-US" altLang="zh-CN" dirty="0" smtClean="0"/>
              <a:t>PaCO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的其他措施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碳酸氢钠</a:t>
            </a:r>
            <a:r>
              <a:rPr lang="en-US" altLang="zh-CN" dirty="0" smtClean="0"/>
              <a:t>?</a:t>
            </a:r>
          </a:p>
          <a:p>
            <a:r>
              <a:rPr lang="zh-CN" altLang="en-US" dirty="0" smtClean="0"/>
              <a:t>高频振荡通气</a:t>
            </a:r>
            <a:r>
              <a:rPr lang="en-US" altLang="zh-CN" dirty="0" smtClean="0"/>
              <a:t>(HFOV)?</a:t>
            </a:r>
          </a:p>
          <a:p>
            <a:r>
              <a:rPr lang="zh-CN" altLang="en-US" dirty="0" smtClean="0"/>
              <a:t>体外膜氧合</a:t>
            </a:r>
            <a:r>
              <a:rPr lang="en-US" altLang="zh-CN" dirty="0" smtClean="0"/>
              <a:t>(ECMO)</a:t>
            </a:r>
          </a:p>
          <a:p>
            <a:r>
              <a:rPr lang="zh-CN" altLang="en-US" dirty="0" smtClean="0"/>
              <a:t>体外</a:t>
            </a:r>
            <a:r>
              <a:rPr lang="en-US" altLang="zh-CN" dirty="0" smtClean="0"/>
              <a:t>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清除</a:t>
            </a:r>
            <a:r>
              <a:rPr lang="en-US" altLang="zh-CN" dirty="0" smtClean="0"/>
              <a:t>(ECCO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R)</a:t>
            </a:r>
          </a:p>
          <a:p>
            <a:r>
              <a:rPr lang="zh-CN" altLang="en-US" dirty="0" smtClean="0"/>
              <a:t>允许性低氧血症</a:t>
            </a:r>
            <a:r>
              <a:rPr lang="en-US" altLang="zh-CN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6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0"/>
            <a:ext cx="8100299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995936" y="1124744"/>
            <a:ext cx="0" cy="4932544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31640" y="1124744"/>
            <a:ext cx="2664296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8984" y="942906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90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9608" y="6042774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60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5152" y="6085794"/>
            <a:ext cx="3926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25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7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珠峰攀登者的动脉氧合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92" b="-139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Grocott</a:t>
            </a:r>
            <a:r>
              <a:rPr lang="en-US" sz="1200" dirty="0" smtClean="0">
                <a:latin typeface="+mn-lt"/>
              </a:rPr>
              <a:t> MP, Martin DS, </a:t>
            </a:r>
            <a:r>
              <a:rPr lang="en-US" sz="1200" dirty="0" err="1" smtClean="0">
                <a:latin typeface="+mn-lt"/>
              </a:rPr>
              <a:t>Levett</a:t>
            </a:r>
            <a:r>
              <a:rPr lang="en-US" sz="1200" dirty="0" smtClean="0">
                <a:latin typeface="+mn-lt"/>
              </a:rPr>
              <a:t> DZ, et al. Arterial blood gases and oxygen content in climbers on Mount Everest. N </a:t>
            </a:r>
            <a:r>
              <a:rPr lang="en-US" sz="1200" dirty="0" err="1" smtClean="0">
                <a:latin typeface="+mn-lt"/>
              </a:rPr>
              <a:t>Engl</a:t>
            </a:r>
            <a:r>
              <a:rPr lang="en-US" sz="1200" dirty="0" smtClean="0">
                <a:latin typeface="+mn-lt"/>
              </a:rPr>
              <a:t> J Med 2009; 360: 140-149</a:t>
            </a:r>
            <a:endParaRPr lang="en-US" sz="1200" dirty="0">
              <a:latin typeface="+mn-lt"/>
            </a:endParaRPr>
          </a:p>
        </p:txBody>
      </p:sp>
      <p:pic>
        <p:nvPicPr>
          <p:cNvPr id="15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678" b="-1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86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珠峰攀登者的动脉氧合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rcRect t="-5343" b="-534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Grocott</a:t>
            </a:r>
            <a:r>
              <a:rPr lang="en-US" sz="1200" dirty="0" smtClean="0">
                <a:latin typeface="+mn-lt"/>
              </a:rPr>
              <a:t> MP, Martin DS, </a:t>
            </a:r>
            <a:r>
              <a:rPr lang="en-US" sz="1200" dirty="0" err="1" smtClean="0">
                <a:latin typeface="+mn-lt"/>
              </a:rPr>
              <a:t>Levett</a:t>
            </a:r>
            <a:r>
              <a:rPr lang="en-US" sz="1200" dirty="0" smtClean="0">
                <a:latin typeface="+mn-lt"/>
              </a:rPr>
              <a:t> DZ, et al. Arterial blood gases and oxygen content in climbers on Mount Everest. N </a:t>
            </a:r>
            <a:r>
              <a:rPr lang="en-US" sz="1200" dirty="0" err="1" smtClean="0">
                <a:latin typeface="+mn-lt"/>
              </a:rPr>
              <a:t>Engl</a:t>
            </a:r>
            <a:r>
              <a:rPr lang="en-US" sz="1200" dirty="0" smtClean="0">
                <a:latin typeface="+mn-lt"/>
              </a:rPr>
              <a:t> J Med 2009; 360: 140-149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35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机械通气患者的保守性氧疗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9026" r="-902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Suzuki S, Eastwood GM, </a:t>
            </a:r>
            <a:r>
              <a:rPr lang="en-US" sz="1200" dirty="0" err="1" smtClean="0">
                <a:latin typeface="+mn-lt"/>
              </a:rPr>
              <a:t>Glassford</a:t>
            </a:r>
            <a:r>
              <a:rPr lang="en-US" sz="1200" dirty="0" smtClean="0">
                <a:latin typeface="+mn-lt"/>
              </a:rPr>
              <a:t> NJ, et al. Conservative oxygen therapy in mechanically ventilated patients: a pilot before-and-after trial. </a:t>
            </a:r>
            <a:r>
              <a:rPr lang="en-US" sz="1200" dirty="0" err="1" smtClean="0">
                <a:latin typeface="+mn-lt"/>
              </a:rPr>
              <a:t>Crit</a:t>
            </a:r>
            <a:r>
              <a:rPr lang="en-US" sz="1200" dirty="0" smtClean="0">
                <a:latin typeface="+mn-lt"/>
              </a:rPr>
              <a:t> Care Med 2014; 42: 1414-1422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64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机械通气患者的保守性氧疗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Suzuki S, Eastwood GM, </a:t>
            </a:r>
            <a:r>
              <a:rPr lang="en-US" sz="1200" dirty="0" err="1" smtClean="0">
                <a:latin typeface="+mn-lt"/>
              </a:rPr>
              <a:t>Glassford</a:t>
            </a:r>
            <a:r>
              <a:rPr lang="en-US" sz="1200" dirty="0" smtClean="0">
                <a:latin typeface="+mn-lt"/>
              </a:rPr>
              <a:t> NJ, et al. Conservative oxygen therapy in mechanically ventilated patients: a pilot before-and-after trial. </a:t>
            </a:r>
            <a:r>
              <a:rPr lang="en-US" sz="1200" dirty="0" err="1" smtClean="0">
                <a:latin typeface="+mn-lt"/>
              </a:rPr>
              <a:t>Crit</a:t>
            </a:r>
            <a:r>
              <a:rPr lang="en-US" sz="1200" dirty="0" smtClean="0">
                <a:latin typeface="+mn-lt"/>
              </a:rPr>
              <a:t> Care Med 2014; 42: 1414-1422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323862"/>
              </p:ext>
            </p:extLst>
          </p:nvPr>
        </p:nvGraphicFramePr>
        <p:xfrm>
          <a:off x="1066800" y="1600200"/>
          <a:ext cx="7620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事件数</a:t>
                      </a:r>
                      <a:endParaRPr lang="en-US" altLang="zh-CN" b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zh-CN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（</a:t>
                      </a:r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传统氧疗</a:t>
                      </a:r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: </a:t>
                      </a:r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保守氧疗）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校正后</a:t>
                      </a:r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OR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新发非呼吸器官</a:t>
                      </a:r>
                      <a:endParaRPr lang="en-US" altLang="zh-CN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功能衰竭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</a:t>
                      </a:r>
                      <a:r>
                        <a:rPr lang="zh-CN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zh-CN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0.32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(0.12 – 0.83)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76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0.019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心律失常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: 16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0.56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(0.22 – 1.43)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0.23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天病死率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r>
                        <a:rPr lang="en-US" altLang="zh-CN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: 9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0.35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(0.12 – 1.06)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0.062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30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危重病患者的高氧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Damiani</a:t>
            </a:r>
            <a:r>
              <a:rPr lang="en-US" sz="1200" dirty="0" smtClean="0">
                <a:latin typeface="+mn-lt"/>
              </a:rPr>
              <a:t> E, </a:t>
            </a:r>
            <a:r>
              <a:rPr lang="en-US" sz="1200" dirty="0" err="1" smtClean="0">
                <a:latin typeface="+mn-lt"/>
              </a:rPr>
              <a:t>Adrario</a:t>
            </a:r>
            <a:r>
              <a:rPr lang="en-US" sz="1200" dirty="0" smtClean="0">
                <a:latin typeface="+mn-lt"/>
              </a:rPr>
              <a:t> E, </a:t>
            </a:r>
            <a:r>
              <a:rPr lang="en-US" sz="1200" dirty="0" err="1" smtClean="0">
                <a:latin typeface="+mn-lt"/>
              </a:rPr>
              <a:t>Girardis</a:t>
            </a:r>
            <a:r>
              <a:rPr lang="en-US" sz="1200" dirty="0" smtClean="0">
                <a:latin typeface="+mn-lt"/>
              </a:rPr>
              <a:t> M, et al. Arterial </a:t>
            </a:r>
            <a:r>
              <a:rPr lang="en-US" sz="1200" dirty="0" err="1" smtClean="0">
                <a:latin typeface="+mn-lt"/>
              </a:rPr>
              <a:t>hyperoxia</a:t>
            </a:r>
            <a:r>
              <a:rPr lang="en-US" sz="1200" dirty="0" smtClean="0">
                <a:latin typeface="+mn-lt"/>
              </a:rPr>
              <a:t> and </a:t>
            </a:r>
            <a:r>
              <a:rPr lang="en-US" sz="1200" dirty="0" err="1" smtClean="0">
                <a:latin typeface="+mn-lt"/>
              </a:rPr>
              <a:t>mortalidy</a:t>
            </a:r>
            <a:r>
              <a:rPr lang="en-US" sz="1200" dirty="0" smtClean="0">
                <a:latin typeface="+mn-lt"/>
              </a:rPr>
              <a:t> in critically ill patients: a systematic review and meta-analysis. </a:t>
            </a:r>
            <a:r>
              <a:rPr lang="en-US" sz="1200" dirty="0" err="1" smtClean="0">
                <a:latin typeface="+mn-lt"/>
              </a:rPr>
              <a:t>Crit</a:t>
            </a:r>
            <a:r>
              <a:rPr lang="en-US" sz="1200" dirty="0" smtClean="0">
                <a:latin typeface="+mn-lt"/>
              </a:rPr>
              <a:t> Care 2014; 18: 711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643202"/>
              </p:ext>
            </p:extLst>
          </p:nvPr>
        </p:nvGraphicFramePr>
        <p:xfrm>
          <a:off x="1066800" y="1600200"/>
          <a:ext cx="7620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事件数</a:t>
                      </a:r>
                      <a:endParaRPr lang="en-US" altLang="zh-CN" b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zh-CN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（</a:t>
                      </a:r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传统氧疗</a:t>
                      </a:r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: </a:t>
                      </a:r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保守氧疗）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异质性</a:t>
                      </a:r>
                      <a:endParaRPr lang="en-US" altLang="zh-CN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b="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b="0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心跳骤停后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1.42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(1.04 – 1.92)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67.73%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76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0.028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卒中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1.23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(1.06 – 1.43)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0%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0.844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颅脑创伤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1.41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(1.03 – 1.94)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64.54%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0.032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0.024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46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dirty="0"/>
              <a:t>入</a:t>
            </a:r>
            <a:r>
              <a:rPr lang="en-US" dirty="0"/>
              <a:t>ICU</a:t>
            </a:r>
            <a:r>
              <a:rPr lang="zh-CN" altLang="en-US" dirty="0"/>
              <a:t>时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BT 37.2</a:t>
            </a:r>
            <a:r>
              <a:rPr lang="en-US" altLang="zh-CN" dirty="0">
                <a:sym typeface="Symbol" charset="0"/>
              </a:rPr>
              <a:t></a:t>
            </a:r>
            <a:r>
              <a:rPr lang="en-US" altLang="zh-CN" dirty="0"/>
              <a:t>C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HR 130 </a:t>
            </a:r>
            <a:r>
              <a:rPr lang="en-US" altLang="zh-CN" dirty="0" err="1"/>
              <a:t>bpm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BP 84/40 mmHg (DA 10 </a:t>
            </a:r>
            <a:r>
              <a:rPr lang="en-US" altLang="zh-CN" dirty="0">
                <a:sym typeface="Symbol" charset="0"/>
              </a:rPr>
              <a:t></a:t>
            </a:r>
            <a:r>
              <a:rPr lang="en-US" altLang="zh-CN" dirty="0"/>
              <a:t>g/kg/min)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SpO</a:t>
            </a:r>
            <a:r>
              <a:rPr lang="en-US" altLang="zh-CN" baseline="-25000" dirty="0"/>
              <a:t>2</a:t>
            </a:r>
            <a:r>
              <a:rPr lang="en-US" altLang="zh-CN" dirty="0"/>
              <a:t> 78</a:t>
            </a:r>
            <a:r>
              <a:rPr lang="en-US" altLang="zh-CN" dirty="0" smtClean="0"/>
              <a:t>% @ RA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双肺</a:t>
            </a:r>
            <a:r>
              <a:rPr lang="zh-CN" altLang="en-US" dirty="0" smtClean="0"/>
              <a:t>散在湿罗音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0842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早产儿的保守性氧疗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Schmidt B, Whyte RK, </a:t>
            </a:r>
            <a:r>
              <a:rPr lang="en-US" sz="1200" dirty="0" err="1" smtClean="0">
                <a:latin typeface="+mn-lt"/>
              </a:rPr>
              <a:t>Asztalos</a:t>
            </a:r>
            <a:r>
              <a:rPr lang="en-US" sz="1200" dirty="0" smtClean="0">
                <a:latin typeface="+mn-lt"/>
              </a:rPr>
              <a:t> EV, et al. Effects of targeting higher </a:t>
            </a:r>
            <a:r>
              <a:rPr lang="en-US" sz="1200" dirty="0" err="1" smtClean="0">
                <a:latin typeface="+mn-lt"/>
              </a:rPr>
              <a:t>vs</a:t>
            </a:r>
            <a:r>
              <a:rPr lang="en-US" sz="1200" dirty="0" smtClean="0">
                <a:latin typeface="+mn-lt"/>
              </a:rPr>
              <a:t> lower arterial oxygen saturations on death or disability in extremely preterm infants: a randomized clinical trial. JAMA 2013; 309: 2111-2120</a:t>
            </a:r>
            <a:endParaRPr lang="en-US" sz="12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44540" y="1739243"/>
            <a:ext cx="3456384" cy="6432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1201</a:t>
            </a:r>
            <a:r>
              <a:rPr lang="zh-CN" altLang="en-US" sz="1400" dirty="0" smtClean="0"/>
              <a:t>名早产儿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孕周</a:t>
            </a:r>
            <a:r>
              <a:rPr lang="en-US" altLang="zh-CN" sz="1400" dirty="0" smtClean="0"/>
              <a:t>23+0</a:t>
            </a:r>
            <a:r>
              <a:rPr lang="zh-CN" altLang="en-US" sz="1400" dirty="0" smtClean="0"/>
              <a:t>周至</a:t>
            </a:r>
            <a:r>
              <a:rPr lang="en-US" altLang="zh-CN" sz="1400" dirty="0" smtClean="0"/>
              <a:t>27+6</a:t>
            </a:r>
            <a:r>
              <a:rPr lang="zh-CN" altLang="en-US" sz="1400" dirty="0" smtClean="0"/>
              <a:t>周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144540" y="2814501"/>
            <a:ext cx="3456384" cy="6432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调整</a:t>
            </a:r>
            <a:r>
              <a:rPr lang="en-US" sz="1400" dirty="0" smtClean="0"/>
              <a:t>FiO</a:t>
            </a:r>
            <a:r>
              <a:rPr lang="en-US" sz="1400" baseline="-25000" dirty="0" smtClean="0"/>
              <a:t>2</a:t>
            </a:r>
            <a:r>
              <a:rPr lang="zh-CN" altLang="en-US" sz="1400" dirty="0" smtClean="0"/>
              <a:t>以维持</a:t>
            </a:r>
            <a:endParaRPr lang="en-US" sz="1400" dirty="0" smtClean="0"/>
          </a:p>
          <a:p>
            <a:pPr algn="ctr"/>
            <a:r>
              <a:rPr lang="en-US" sz="1400" dirty="0" smtClean="0"/>
              <a:t>SpO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88 – 92%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1066800" y="4797152"/>
            <a:ext cx="3456384" cy="6432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602</a:t>
            </a:r>
            <a:r>
              <a:rPr lang="zh-CN" altLang="en-US" sz="1400" dirty="0" smtClean="0"/>
              <a:t>名早产儿随机分至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SpO</a:t>
            </a:r>
            <a:r>
              <a:rPr lang="en-US" altLang="zh-CN" sz="1400" baseline="-25000" dirty="0" smtClean="0"/>
              <a:t>2</a:t>
            </a:r>
            <a:r>
              <a:rPr lang="en-US" sz="1400" dirty="0" smtClean="0"/>
              <a:t> 85 – 89%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230044" y="4797152"/>
            <a:ext cx="3456384" cy="6432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599</a:t>
            </a:r>
            <a:r>
              <a:rPr lang="zh-CN" altLang="en-US" sz="1400" dirty="0"/>
              <a:t>名早产儿随机分</a:t>
            </a:r>
            <a:r>
              <a:rPr lang="zh-CN" altLang="en-US" sz="1400" dirty="0" smtClean="0"/>
              <a:t>至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SpO</a:t>
            </a:r>
            <a:r>
              <a:rPr lang="en-US" altLang="zh-CN" sz="1400" baseline="-25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91 – </a:t>
            </a:r>
            <a:r>
              <a:rPr lang="en-US" sz="1400" dirty="0" smtClean="0"/>
              <a:t>95%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86594" y="3789040"/>
            <a:ext cx="2021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显示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SpO</a:t>
            </a:r>
            <a:r>
              <a:rPr lang="en-US" b="1" baseline="-25000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 88 – 92%</a:t>
            </a:r>
          </a:p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SpO</a:t>
            </a:r>
            <a:r>
              <a:rPr lang="en-US" sz="1200" b="1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2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 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高于实际值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3%</a:t>
            </a: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实际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SpO</a:t>
            </a:r>
            <a:r>
              <a:rPr lang="en-US" b="1" baseline="-25000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 85 – 89%</a:t>
            </a:r>
            <a:endParaRPr lang="en-US" b="1" dirty="0">
              <a:solidFill>
                <a:srgbClr val="FF0000"/>
              </a:solidFill>
              <a:latin typeface="+mn-lt"/>
              <a:ea typeface="宋体"/>
              <a:cs typeface="宋体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6162" y="3780780"/>
            <a:ext cx="2021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显示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SpO</a:t>
            </a:r>
            <a:r>
              <a:rPr lang="en-US" b="1" baseline="-25000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 88 – 92%</a:t>
            </a:r>
          </a:p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SpO</a:t>
            </a:r>
            <a:r>
              <a:rPr lang="en-US" sz="1200" b="1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2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 </a:t>
            </a:r>
            <a:r>
              <a:rPr lang="zh-CN" alt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低于实际值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宋体"/>
                <a:cs typeface="宋体"/>
              </a:rPr>
              <a:t>3%</a:t>
            </a: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实际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SpO</a:t>
            </a:r>
            <a:r>
              <a:rPr lang="en-US" b="1" baseline="-25000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宋体"/>
                <a:cs typeface="宋体"/>
              </a:rPr>
              <a:t> 91 – 95%</a:t>
            </a:r>
            <a:endParaRPr lang="en-US" b="1" dirty="0">
              <a:solidFill>
                <a:srgbClr val="FF0000"/>
              </a:solidFill>
              <a:latin typeface="+mn-lt"/>
              <a:ea typeface="宋体"/>
              <a:cs typeface="宋体"/>
            </a:endParaRPr>
          </a:p>
        </p:txBody>
      </p: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>
          <a:xfrm>
            <a:off x="4872732" y="238245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14" idx="0"/>
          </p:cNvCxnSpPr>
          <p:nvPr/>
        </p:nvCxnSpPr>
        <p:spPr>
          <a:xfrm rot="5400000">
            <a:off x="3669295" y="2585602"/>
            <a:ext cx="331329" cy="207554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  <a:endCxn id="9" idx="0"/>
          </p:cNvCxnSpPr>
          <p:nvPr/>
        </p:nvCxnSpPr>
        <p:spPr>
          <a:xfrm flipH="1">
            <a:off x="2794992" y="4620037"/>
            <a:ext cx="2193" cy="177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2"/>
            <a:endCxn id="15" idx="0"/>
          </p:cNvCxnSpPr>
          <p:nvPr/>
        </p:nvCxnSpPr>
        <p:spPr>
          <a:xfrm rot="16200000" flipH="1">
            <a:off x="5753208" y="2577234"/>
            <a:ext cx="323069" cy="208402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0" idx="0"/>
          </p:cNvCxnSpPr>
          <p:nvPr/>
        </p:nvCxnSpPr>
        <p:spPr>
          <a:xfrm>
            <a:off x="6956753" y="4611777"/>
            <a:ext cx="1483" cy="185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5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早产儿的保守性氧疗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Schmidt B, Whyte RK, </a:t>
            </a:r>
            <a:r>
              <a:rPr lang="en-US" sz="1200" dirty="0" err="1" smtClean="0">
                <a:latin typeface="+mn-lt"/>
              </a:rPr>
              <a:t>Asztalos</a:t>
            </a:r>
            <a:r>
              <a:rPr lang="en-US" sz="1200" dirty="0" smtClean="0">
                <a:latin typeface="+mn-lt"/>
              </a:rPr>
              <a:t> EV, et al. Effects of targeting higher </a:t>
            </a:r>
            <a:r>
              <a:rPr lang="en-US" sz="1200" dirty="0" err="1" smtClean="0">
                <a:latin typeface="+mn-lt"/>
              </a:rPr>
              <a:t>vs</a:t>
            </a:r>
            <a:r>
              <a:rPr lang="en-US" sz="1200" dirty="0" smtClean="0">
                <a:latin typeface="+mn-lt"/>
              </a:rPr>
              <a:t> lower arterial oxygen saturations on death or disability in extremely preterm infants: a randomized clinical trial. JAMA 2013; 309: 2111-2120</a:t>
            </a:r>
            <a:endParaRPr lang="en-US" sz="12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61" b="-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130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早产儿的保守性氧疗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Schmidt B, Whyte RK, </a:t>
            </a:r>
            <a:r>
              <a:rPr lang="en-US" sz="1200" dirty="0" err="1" smtClean="0">
                <a:latin typeface="+mn-lt"/>
              </a:rPr>
              <a:t>Asztalos</a:t>
            </a:r>
            <a:r>
              <a:rPr lang="en-US" sz="1200" dirty="0" smtClean="0">
                <a:latin typeface="+mn-lt"/>
              </a:rPr>
              <a:t> EV, et al. Effects of targeting higher </a:t>
            </a:r>
            <a:r>
              <a:rPr lang="en-US" sz="1200" dirty="0" err="1" smtClean="0">
                <a:latin typeface="+mn-lt"/>
              </a:rPr>
              <a:t>vs</a:t>
            </a:r>
            <a:r>
              <a:rPr lang="en-US" sz="1200" dirty="0" smtClean="0">
                <a:latin typeface="+mn-lt"/>
              </a:rPr>
              <a:t> lower arterial oxygen saturations on death or disability in extremely preterm infants: a randomized clinical trial. JAMA 2013; 309: 2111-2120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377654"/>
              </p:ext>
            </p:extLst>
          </p:nvPr>
        </p:nvGraphicFramePr>
        <p:xfrm>
          <a:off x="1066800" y="1600201"/>
          <a:ext cx="7620000" cy="414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295695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SpO</a:t>
                      </a:r>
                      <a:r>
                        <a:rPr lang="en-US" altLang="zh-CN" b="0" baseline="-25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85%</a:t>
                      </a:r>
                      <a:r>
                        <a:rPr lang="en-US" altLang="zh-CN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– 89%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SpO</a:t>
                      </a:r>
                      <a:r>
                        <a:rPr lang="en-US" altLang="zh-CN" b="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91% – 95%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184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死亡或残疾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51.6%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(298/578)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49.7%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(283/569)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177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aOR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1.06 (0.83 – 1.37)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184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18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个月内死亡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16.6%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(97/585)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15.3%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(88/577)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184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GMFCS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6.1%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(30/488)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6.4%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(31/488)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184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认知或语言延迟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40.0%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(190/475)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39.9%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(191/479)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184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严重听力丧失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3.7%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(18/487)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2.5%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(12/489)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184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双眼盲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1.0%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(5/487)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0.6%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(3/488)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1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氧代谢的生理学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484784"/>
            <a:ext cx="6804216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DO</a:t>
            </a:r>
            <a:r>
              <a:rPr lang="en-US" sz="2400" b="1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I	= 10 x CI x CaO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       	= 10 x CI x (0.0031 x PaO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+ 1.34 x </a:t>
            </a:r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Hb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x SaO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88" y="2564904"/>
            <a:ext cx="5852884" cy="1263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如果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PaO</a:t>
            </a:r>
            <a:r>
              <a:rPr lang="en-US" altLang="zh-CN" sz="2400" b="1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 49 mmHg, SaO</a:t>
            </a:r>
            <a:r>
              <a:rPr lang="en-US" altLang="zh-CN" sz="2400" b="1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 83.7%, </a:t>
            </a:r>
            <a:r>
              <a:rPr lang="en-US" altLang="zh-CN" sz="2400" b="1" dirty="0" err="1" smtClean="0">
                <a:latin typeface="+mn-lt"/>
                <a:ea typeface="宋体"/>
                <a:cs typeface="宋体"/>
              </a:rPr>
              <a:t>Hb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 100 g/L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+mn-lt"/>
                <a:ea typeface="宋体"/>
                <a:cs typeface="宋体"/>
              </a:rPr>
              <a:t>CaO</a:t>
            </a:r>
            <a:r>
              <a:rPr lang="en-US" sz="2000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sz="2000" dirty="0">
                <a:latin typeface="+mn-lt"/>
                <a:ea typeface="宋体"/>
                <a:cs typeface="宋体"/>
              </a:rPr>
              <a:t>	</a:t>
            </a:r>
            <a:r>
              <a:rPr lang="en-US" sz="2000" dirty="0" smtClean="0">
                <a:latin typeface="+mn-lt"/>
                <a:ea typeface="宋体"/>
                <a:cs typeface="宋体"/>
              </a:rPr>
              <a:t>= 0.0031 x 49 + 1.34 x 10 x 83.7%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+mn-lt"/>
                <a:ea typeface="宋体"/>
                <a:cs typeface="宋体"/>
              </a:rPr>
              <a:t>	</a:t>
            </a:r>
            <a:r>
              <a:rPr lang="en-US" sz="2000" dirty="0" smtClean="0">
                <a:latin typeface="+mn-lt"/>
                <a:ea typeface="宋体"/>
                <a:cs typeface="宋体"/>
              </a:rPr>
              <a:t>	= </a:t>
            </a:r>
            <a:r>
              <a:rPr lang="en-US" altLang="zh-CN" sz="2000" dirty="0" smtClean="0">
                <a:latin typeface="+mn-lt"/>
                <a:ea typeface="宋体"/>
                <a:cs typeface="宋体"/>
              </a:rPr>
              <a:t>11.4 ml/</a:t>
            </a:r>
            <a:r>
              <a:rPr lang="en-US" altLang="zh-CN" sz="2000" dirty="0" err="1" smtClean="0">
                <a:latin typeface="+mn-lt"/>
                <a:ea typeface="宋体"/>
                <a:cs typeface="宋体"/>
              </a:rPr>
              <a:t>dL</a:t>
            </a:r>
            <a:endParaRPr lang="en-US" sz="2000" dirty="0">
              <a:latin typeface="+mn-lt"/>
              <a:ea typeface="宋体"/>
              <a:cs typeface="宋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005064"/>
            <a:ext cx="5339923" cy="1263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相比之下，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PaO</a:t>
            </a:r>
            <a:r>
              <a:rPr lang="en-US" altLang="zh-CN" sz="2400" b="1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 159 mmHg, SaO</a:t>
            </a:r>
            <a:r>
              <a:rPr lang="en-US" altLang="zh-CN" sz="2400" b="1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 100%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+mn-lt"/>
                <a:ea typeface="宋体"/>
                <a:cs typeface="宋体"/>
              </a:rPr>
              <a:t>CaO</a:t>
            </a:r>
            <a:r>
              <a:rPr lang="en-US" sz="2000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sz="2000" dirty="0">
                <a:latin typeface="+mn-lt"/>
                <a:ea typeface="宋体"/>
                <a:cs typeface="宋体"/>
              </a:rPr>
              <a:t>	</a:t>
            </a:r>
            <a:r>
              <a:rPr lang="en-US" sz="2000" dirty="0" smtClean="0">
                <a:latin typeface="+mn-lt"/>
                <a:ea typeface="宋体"/>
                <a:cs typeface="宋体"/>
              </a:rPr>
              <a:t>= 0.0031 x 159 + 1.34 x 10 x 100%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+mn-lt"/>
                <a:ea typeface="宋体"/>
                <a:cs typeface="宋体"/>
              </a:rPr>
              <a:t>	</a:t>
            </a:r>
            <a:r>
              <a:rPr lang="en-US" sz="2000" dirty="0" smtClean="0">
                <a:latin typeface="+mn-lt"/>
                <a:ea typeface="宋体"/>
                <a:cs typeface="宋体"/>
              </a:rPr>
              <a:t>	= </a:t>
            </a:r>
            <a:r>
              <a:rPr lang="en-US" altLang="zh-CN" sz="2000" dirty="0" smtClean="0">
                <a:latin typeface="+mn-lt"/>
                <a:ea typeface="宋体"/>
                <a:cs typeface="宋体"/>
              </a:rPr>
              <a:t>13.9 ml/</a:t>
            </a:r>
            <a:r>
              <a:rPr lang="en-US" altLang="zh-CN" sz="2000" dirty="0" err="1" smtClean="0">
                <a:latin typeface="+mn-lt"/>
                <a:ea typeface="宋体"/>
                <a:cs typeface="宋体"/>
              </a:rPr>
              <a:t>dL</a:t>
            </a:r>
            <a:endParaRPr lang="en-US" sz="2000" dirty="0">
              <a:latin typeface="+mn-lt"/>
              <a:ea typeface="宋体"/>
              <a:cs typeface="宋体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1088" y="5252116"/>
            <a:ext cx="358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即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CaO</a:t>
            </a:r>
            <a:r>
              <a:rPr lang="en-US" altLang="zh-CN" sz="2400" b="1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 </a:t>
            </a: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较基础值降低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30527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氧代谢的生理学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484784"/>
            <a:ext cx="6804216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DO</a:t>
            </a:r>
            <a:r>
              <a:rPr lang="en-US" sz="2400" b="1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I	= 10 x CI x CaO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       	= 10 x CI x (0.0031 x PaO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+ 1.34 x </a:t>
            </a:r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Hb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x SaO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88" y="2564904"/>
            <a:ext cx="3454792" cy="89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当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CaO</a:t>
            </a:r>
            <a:r>
              <a:rPr lang="en-US" altLang="zh-CN" sz="2400" b="1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降低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18%</a:t>
            </a: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时</a:t>
            </a:r>
            <a:endParaRPr lang="en-US" altLang="zh-CN" sz="2400" b="1" baseline="-25000" dirty="0" smtClean="0">
              <a:latin typeface="+mn-lt"/>
              <a:ea typeface="宋体"/>
              <a:cs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+mn-lt"/>
                <a:ea typeface="宋体"/>
                <a:cs typeface="宋体"/>
              </a:rPr>
              <a:t>从</a:t>
            </a:r>
            <a:r>
              <a:rPr lang="en-US" sz="2000" dirty="0" smtClean="0">
                <a:latin typeface="+mn-lt"/>
                <a:ea typeface="宋体"/>
                <a:cs typeface="宋体"/>
              </a:rPr>
              <a:t>13.9 ml/</a:t>
            </a:r>
            <a:r>
              <a:rPr lang="en-US" sz="2000" dirty="0" err="1" smtClean="0">
                <a:latin typeface="+mn-lt"/>
                <a:ea typeface="宋体"/>
                <a:cs typeface="宋体"/>
              </a:rPr>
              <a:t>dL</a:t>
            </a:r>
            <a:r>
              <a:rPr lang="zh-CN" altLang="en-US" sz="2000" dirty="0" smtClean="0">
                <a:latin typeface="+mn-lt"/>
                <a:ea typeface="宋体"/>
                <a:cs typeface="宋体"/>
              </a:rPr>
              <a:t>下降到</a:t>
            </a:r>
            <a:r>
              <a:rPr lang="en-US" altLang="zh-CN" sz="2000" dirty="0" smtClean="0">
                <a:latin typeface="+mn-lt"/>
                <a:ea typeface="宋体"/>
                <a:cs typeface="宋体"/>
              </a:rPr>
              <a:t>11.4 ml/</a:t>
            </a:r>
            <a:r>
              <a:rPr lang="en-US" altLang="zh-CN" sz="2000" dirty="0" err="1" smtClean="0">
                <a:latin typeface="+mn-lt"/>
                <a:ea typeface="宋体"/>
                <a:cs typeface="宋体"/>
              </a:rPr>
              <a:t>dL</a:t>
            </a:r>
            <a:endParaRPr lang="en-US" sz="2000" dirty="0">
              <a:latin typeface="+mn-lt"/>
              <a:ea typeface="宋体"/>
              <a:cs typeface="宋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17032"/>
            <a:ext cx="721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只要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CO</a:t>
            </a: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至少增加</a:t>
            </a:r>
            <a:r>
              <a:rPr lang="en-US" altLang="zh-CN" sz="2400" b="1" dirty="0" smtClean="0">
                <a:latin typeface="+mn-lt"/>
                <a:ea typeface="宋体"/>
                <a:cs typeface="宋体"/>
              </a:rPr>
              <a:t>22%</a:t>
            </a:r>
            <a:r>
              <a:rPr lang="zh-CN" altLang="en-US" sz="2400" b="1" dirty="0" smtClean="0">
                <a:latin typeface="+mn-lt"/>
                <a:ea typeface="宋体"/>
                <a:cs typeface="宋体"/>
              </a:rPr>
              <a:t>，那么氧输送即可维持不变</a:t>
            </a:r>
            <a:endParaRPr lang="en-US" sz="2000" dirty="0">
              <a:latin typeface="+mn-lt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828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低氧血症的血流动力学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Adachi H, Strauss W, Ochi H, et al. The effect of hypoxia on the regional distribution of cardiac output in the dog. Cir Res 1976; 39: 314-319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612112"/>
              </p:ext>
            </p:extLst>
          </p:nvPr>
        </p:nvGraphicFramePr>
        <p:xfrm>
          <a:off x="1066800" y="1600200"/>
          <a:ext cx="7620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对照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轻度缺氧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PaO</a:t>
                      </a:r>
                      <a:r>
                        <a:rPr lang="en-US" altLang="zh-CN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mmHg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80.5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6.5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41.2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5.3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76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HR,</a:t>
                      </a:r>
                      <a:r>
                        <a:rPr lang="en-US" altLang="zh-CN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baseline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141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170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0.10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CO, ml/min/kg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86.8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14.2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101.3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14.1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31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低氧血症的血流动力学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14331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Adachi H, Strauss W, Ochi H, et al. The effect of hypoxia on the regional distribution of cardiac output in the dog. Cir Res 1976; 39: 314-319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87039"/>
              </p:ext>
            </p:extLst>
          </p:nvPr>
        </p:nvGraphicFramePr>
        <p:xfrm>
          <a:off x="1066800" y="1600200"/>
          <a:ext cx="7620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对照</a:t>
                      </a:r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重度缺氧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PaO</a:t>
                      </a:r>
                      <a:r>
                        <a:rPr lang="en-US" altLang="zh-CN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mmHg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83.1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8.2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24.3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5.8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76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HR,</a:t>
                      </a:r>
                      <a:r>
                        <a:rPr lang="en-US" altLang="zh-CN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0" baseline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148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179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0.10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</a:rPr>
                        <a:t>CO, ml/min/kg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72.9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11.7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120.4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23.5</a:t>
                      </a:r>
                      <a:endParaRPr lang="en-US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zh-CN" alt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9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允许性低氧血症适应症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心血管储备功能良好</a:t>
            </a:r>
            <a:endParaRPr lang="en-US" altLang="zh-CN" dirty="0" smtClean="0"/>
          </a:p>
          <a:p>
            <a:r>
              <a:rPr lang="en-US" altLang="zh-CN" dirty="0" smtClean="0"/>
              <a:t>ACS</a:t>
            </a:r>
            <a:r>
              <a:rPr lang="zh-CN" altLang="en-US" dirty="0" smtClean="0"/>
              <a:t>风险低</a:t>
            </a:r>
            <a:endParaRPr lang="en-US" altLang="zh-CN" dirty="0" smtClean="0"/>
          </a:p>
          <a:p>
            <a:r>
              <a:rPr lang="zh-CN" altLang="en-US" dirty="0" smtClean="0"/>
              <a:t>恶性心律失常风险低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8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ARDS</a:t>
            </a:r>
            <a:r>
              <a:rPr lang="zh-CN" altLang="en-US" dirty="0" smtClean="0"/>
              <a:t>的高碳酸血症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根据生理原则确定个体化治疗措施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增加分钟通气量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减少死腔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降低氧耗及代谢率</a:t>
            </a:r>
            <a:endParaRPr lang="en-US" altLang="zh-CN" dirty="0" smtClean="0"/>
          </a:p>
          <a:p>
            <a:r>
              <a:rPr lang="zh-CN" altLang="en-US" dirty="0" smtClean="0"/>
              <a:t>根据具体情况确定个体化治疗目标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允许性低氧血症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0648"/>
            <a:ext cx="7620000" cy="1887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76872"/>
            <a:ext cx="7620000" cy="43261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5696" y="429483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福州市福州海峡国际会展中心</a:t>
            </a:r>
            <a:endParaRPr lang="en-US" altLang="zh-CN" dirty="0" smtClean="0">
              <a:solidFill>
                <a:schemeClr val="bg1"/>
              </a:solidFill>
              <a:latin typeface="+mn-lt"/>
              <a:ea typeface="宋体"/>
              <a:cs typeface="宋体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2015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9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17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日至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20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宋体"/>
                <a:cs typeface="宋体"/>
              </a:rPr>
              <a:t>日</a:t>
            </a:r>
            <a:endParaRPr lang="en-US" dirty="0">
              <a:solidFill>
                <a:schemeClr val="bg1"/>
              </a:solidFill>
              <a:latin typeface="+mn-lt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0986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pic>
        <p:nvPicPr>
          <p:cNvPr id="4" name="Picture 4" descr="Xray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6" r="-9846"/>
          <a:stretch>
            <a:fillRect/>
          </a:stretch>
        </p:blipFill>
        <p:spPr bwMode="auto"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50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欢迎参加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中国危重病医学大会</a:t>
            </a:r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/>
              <a:t>日期：</a:t>
            </a:r>
            <a:r>
              <a:rPr lang="en-US" altLang="zh-CN" sz="2000" dirty="0" smtClean="0"/>
              <a:t>2015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9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17</a:t>
            </a:r>
            <a:r>
              <a:rPr lang="zh-CN" altLang="en-US" sz="2000" dirty="0" smtClean="0"/>
              <a:t>日至</a:t>
            </a:r>
            <a:r>
              <a:rPr lang="en-US" altLang="zh-CN" sz="2000" dirty="0" smtClean="0"/>
              <a:t>20</a:t>
            </a:r>
            <a:r>
              <a:rPr lang="zh-CN" altLang="en-US" sz="2000" dirty="0" smtClean="0"/>
              <a:t>日</a:t>
            </a:r>
            <a:endParaRPr lang="en-US" altLang="zh-CN" sz="2000" dirty="0" smtClean="0"/>
          </a:p>
          <a:p>
            <a:pPr>
              <a:lnSpc>
                <a:spcPct val="120000"/>
              </a:lnSpc>
            </a:pPr>
            <a:r>
              <a:rPr lang="zh-CN" altLang="en-US" sz="2000" dirty="0" smtClean="0"/>
              <a:t>地点：福建省福州市</a:t>
            </a:r>
            <a:endParaRPr lang="en-US" altLang="zh-CN" sz="2000" dirty="0" smtClean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dirty="0" smtClean="0"/>
              <a:t>详情请关注</a:t>
            </a:r>
            <a:endParaRPr lang="en-US" altLang="zh-CN" sz="2000" dirty="0" smtClean="0"/>
          </a:p>
          <a:p>
            <a:pPr>
              <a:lnSpc>
                <a:spcPct val="120000"/>
              </a:lnSpc>
            </a:pPr>
            <a:r>
              <a:rPr lang="zh-CN" altLang="en-US" sz="2000" dirty="0" smtClean="0"/>
              <a:t>中国病理生理学会危重病医学专业委员会官方网站</a:t>
            </a:r>
            <a:endParaRPr lang="en-US" altLang="zh-CN" sz="20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2000" dirty="0" smtClean="0"/>
              <a:t>http://</a:t>
            </a:r>
            <a:r>
              <a:rPr lang="en-US" altLang="zh-CN" sz="2000" dirty="0" err="1" smtClean="0"/>
              <a:t>www.csccm.org.cn</a:t>
            </a:r>
            <a:endParaRPr lang="en-US" altLang="zh-CN" sz="2000" dirty="0" smtClean="0"/>
          </a:p>
          <a:p>
            <a:pPr>
              <a:lnSpc>
                <a:spcPct val="120000"/>
              </a:lnSpc>
            </a:pPr>
            <a:r>
              <a:rPr lang="zh-CN" altLang="en-US" sz="2000" dirty="0" smtClean="0"/>
              <a:t>中国病理生理学会危重病医学专业委员会微信平台</a:t>
            </a:r>
            <a:endParaRPr lang="en-US" altLang="zh-CN" sz="2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 err="1" smtClean="0"/>
              <a:t>CSCCM_official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82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呼吸支持</a:t>
            </a:r>
            <a:r>
              <a:rPr lang="en-US" altLang="zh-CN" dirty="0" smtClean="0"/>
              <a:t>(CMV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		100%</a:t>
            </a:r>
          </a:p>
          <a:p>
            <a:pPr lvl="1"/>
            <a:r>
              <a:rPr lang="en-US" dirty="0" smtClean="0"/>
              <a:t>PEEP		15 </a:t>
            </a:r>
            <a:r>
              <a:rPr lang="en-US" dirty="0"/>
              <a:t>cmH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altLang="zh-CN" dirty="0" err="1" smtClean="0"/>
              <a:t>Vt</a:t>
            </a:r>
            <a:r>
              <a:rPr lang="en-US" altLang="zh-CN" dirty="0" smtClean="0"/>
              <a:t>		360 ml</a:t>
            </a:r>
          </a:p>
          <a:p>
            <a:pPr lvl="1"/>
            <a:r>
              <a:rPr lang="en-US" dirty="0" smtClean="0"/>
              <a:t>RR		20 </a:t>
            </a:r>
            <a:r>
              <a:rPr lang="en-US" dirty="0" err="1" smtClean="0"/>
              <a:t>bpm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ABG</a:t>
            </a:r>
          </a:p>
          <a:p>
            <a:pPr lvl="1"/>
            <a:r>
              <a:rPr lang="en-US" dirty="0"/>
              <a:t>pH		</a:t>
            </a:r>
            <a:r>
              <a:rPr lang="en-US" dirty="0" smtClean="0"/>
              <a:t>7.</a:t>
            </a:r>
            <a:r>
              <a:rPr lang="en-US" altLang="zh-CN" dirty="0" smtClean="0"/>
              <a:t>1</a:t>
            </a:r>
            <a:r>
              <a:rPr lang="en-US" dirty="0" smtClean="0"/>
              <a:t>5</a:t>
            </a:r>
            <a:endParaRPr lang="en-US" dirty="0"/>
          </a:p>
          <a:p>
            <a:pPr lvl="1"/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	65 mmHg</a:t>
            </a:r>
          </a:p>
          <a:p>
            <a:pPr lvl="1"/>
            <a:r>
              <a:rPr lang="en-US" dirty="0"/>
              <a:t>PaO</a:t>
            </a:r>
            <a:r>
              <a:rPr lang="en-US" baseline="-25000" dirty="0"/>
              <a:t>2</a:t>
            </a:r>
            <a:r>
              <a:rPr lang="en-US" dirty="0"/>
              <a:t>		</a:t>
            </a:r>
            <a:r>
              <a:rPr lang="en-US" altLang="zh-CN" dirty="0" smtClean="0"/>
              <a:t>60</a:t>
            </a:r>
            <a:r>
              <a:rPr lang="en-US" dirty="0" smtClean="0"/>
              <a:t> mmHg</a:t>
            </a:r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		2</a:t>
            </a:r>
            <a:r>
              <a:rPr lang="en-US" altLang="zh-CN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420884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宋体"/>
                <a:cs typeface="宋体"/>
              </a:rPr>
              <a:t>如何有效降低</a:t>
            </a:r>
            <a:r>
              <a:rPr lang="en-US" altLang="zh-CN" sz="2400" dirty="0" smtClean="0">
                <a:latin typeface="+mn-lt"/>
                <a:ea typeface="宋体"/>
                <a:cs typeface="宋体"/>
              </a:rPr>
              <a:t>PaCO</a:t>
            </a:r>
            <a:r>
              <a:rPr lang="en-US" altLang="zh-CN" sz="2400" baseline="-25000" dirty="0" smtClean="0">
                <a:latin typeface="+mn-lt"/>
                <a:ea typeface="宋体"/>
                <a:cs typeface="宋体"/>
              </a:rPr>
              <a:t>2</a:t>
            </a:r>
            <a:endParaRPr lang="en-US" sz="2400" baseline="-25000" dirty="0">
              <a:latin typeface="+mn-lt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691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降低</a:t>
            </a:r>
            <a:r>
              <a:rPr lang="en-US" altLang="zh-CN" dirty="0" smtClean="0"/>
              <a:t>PaCO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的方法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708920"/>
            <a:ext cx="7620000" cy="3417243"/>
          </a:xfrm>
        </p:spPr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err="1" smtClean="0"/>
              <a:t>MinVent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</a:t>
            </a:r>
            <a:r>
              <a:rPr lang="en-US" altLang="zh-CN" dirty="0" err="1" smtClean="0"/>
              <a:t>Vt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加快</a:t>
            </a:r>
            <a:r>
              <a:rPr lang="en-US" altLang="zh-CN" dirty="0" smtClean="0"/>
              <a:t>RR</a:t>
            </a:r>
          </a:p>
          <a:p>
            <a:r>
              <a:rPr lang="zh-CN" altLang="en-US" dirty="0" smtClean="0"/>
              <a:t>减少</a:t>
            </a:r>
            <a:r>
              <a:rPr lang="en-US" altLang="zh-CN" dirty="0" err="1" smtClean="0"/>
              <a:t>Vd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Vt</a:t>
            </a:r>
            <a:endParaRPr lang="en-US" altLang="zh-CN" dirty="0" smtClean="0"/>
          </a:p>
          <a:p>
            <a:r>
              <a:rPr lang="zh-CN" altLang="en-US" dirty="0" smtClean="0"/>
              <a:t>减少</a:t>
            </a:r>
            <a:r>
              <a:rPr lang="en-US" altLang="zh-CN" dirty="0" smtClean="0"/>
              <a:t>VCO</a:t>
            </a:r>
            <a:r>
              <a:rPr lang="en-US" altLang="zh-CN" baseline="-25000" dirty="0" smtClean="0"/>
              <a:t>2</a:t>
            </a:r>
            <a:endParaRPr lang="en-US" baseline="-25000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483768" y="1886918"/>
            <a:ext cx="118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PaCO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≈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626768" y="1598116"/>
            <a:ext cx="27098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smtClean="0">
                <a:latin typeface="+mn-lt"/>
                <a:ea typeface="宋体"/>
                <a:cs typeface="宋体"/>
              </a:rPr>
              <a:t>VCO</a:t>
            </a:r>
            <a:r>
              <a:rPr lang="en-US" altLang="zh-CN" baseline="-25000" dirty="0" smtClean="0">
                <a:latin typeface="+mn-lt"/>
                <a:ea typeface="宋体"/>
                <a:cs typeface="宋体"/>
              </a:rPr>
              <a:t>2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dirty="0" err="1" smtClean="0">
                <a:latin typeface="+mn-lt"/>
                <a:ea typeface="宋体"/>
                <a:cs typeface="宋体"/>
              </a:rPr>
              <a:t>MinVent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 (1 – 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Vd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/</a:t>
            </a:r>
            <a:r>
              <a:rPr lang="en-US" altLang="zh-CN" dirty="0" err="1" smtClean="0">
                <a:latin typeface="+mn-lt"/>
                <a:ea typeface="宋体"/>
                <a:cs typeface="宋体"/>
              </a:rPr>
              <a:t>Vt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26768" y="2137160"/>
            <a:ext cx="27098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30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增加</a:t>
            </a:r>
            <a:r>
              <a:rPr lang="en-US" altLang="zh-CN" dirty="0" err="1"/>
              <a:t>Vt</a:t>
            </a:r>
            <a:r>
              <a:rPr lang="zh-CN" altLang="en-US" dirty="0"/>
              <a:t>伴随</a:t>
            </a:r>
            <a:r>
              <a:rPr lang="en-US" altLang="zh-CN" dirty="0" err="1"/>
              <a:t>Pplat</a:t>
            </a:r>
            <a:r>
              <a:rPr lang="zh-CN" altLang="en-US" dirty="0"/>
              <a:t>升高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259632" y="2425824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259632" y="3629148"/>
            <a:ext cx="7416824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475656" y="3187824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475656" y="2654424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Arc 9"/>
          <p:cNvSpPr>
            <a:spLocks/>
          </p:cNvSpPr>
          <p:nvPr/>
        </p:nvSpPr>
        <p:spPr bwMode="auto">
          <a:xfrm flipH="1" flipV="1">
            <a:off x="2237656" y="2654424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542456" y="2883024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513881" y="3400549"/>
            <a:ext cx="10953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259632" y="4054475"/>
            <a:ext cx="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259632" y="5013325"/>
            <a:ext cx="7416824" cy="31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475656" y="4511675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542456" y="5045075"/>
            <a:ext cx="0" cy="7620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475656" y="4511675"/>
            <a:ext cx="762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237656" y="4511675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237656" y="5045075"/>
            <a:ext cx="3048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Arc 29"/>
          <p:cNvSpPr>
            <a:spLocks/>
          </p:cNvSpPr>
          <p:nvPr/>
        </p:nvSpPr>
        <p:spPr bwMode="auto">
          <a:xfrm flipH="1">
            <a:off x="2542456" y="5029200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6312545" y="2922801"/>
            <a:ext cx="14287" cy="499349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6326832" y="2060847"/>
            <a:ext cx="762000" cy="86195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Arc 33"/>
          <p:cNvSpPr>
            <a:spLocks/>
          </p:cNvSpPr>
          <p:nvPr/>
        </p:nvSpPr>
        <p:spPr bwMode="auto">
          <a:xfrm flipH="1" flipV="1">
            <a:off x="7088832" y="2060847"/>
            <a:ext cx="304800" cy="5935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7393632" y="2654424"/>
            <a:ext cx="0" cy="7461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H="1" flipV="1">
            <a:off x="6312545" y="4293096"/>
            <a:ext cx="14287" cy="736104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7393632" y="5029200"/>
            <a:ext cx="0" cy="7620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6326832" y="4293096"/>
            <a:ext cx="762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7088832" y="4293096"/>
            <a:ext cx="0" cy="736104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>
            <a:off x="7088832" y="5029200"/>
            <a:ext cx="3048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Arc 40"/>
          <p:cNvSpPr>
            <a:spLocks/>
          </p:cNvSpPr>
          <p:nvPr/>
        </p:nvSpPr>
        <p:spPr bwMode="auto">
          <a:xfrm flipH="1">
            <a:off x="7393632" y="5013325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flipV="1">
            <a:off x="7365057" y="3400549"/>
            <a:ext cx="10953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V="1">
            <a:off x="3811488" y="2965135"/>
            <a:ext cx="0" cy="467999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3811488" y="2459957"/>
            <a:ext cx="976536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Arc 9"/>
          <p:cNvSpPr>
            <a:spLocks/>
          </p:cNvSpPr>
          <p:nvPr/>
        </p:nvSpPr>
        <p:spPr bwMode="auto">
          <a:xfrm flipH="1" flipV="1">
            <a:off x="4788024" y="2459957"/>
            <a:ext cx="3048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H="1">
            <a:off x="5089376" y="2698175"/>
            <a:ext cx="4936" cy="71569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5060801" y="3406276"/>
            <a:ext cx="10953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3811488" y="4517402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5094312" y="5050802"/>
            <a:ext cx="0" cy="7620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flipV="1">
            <a:off x="3811488" y="4511673"/>
            <a:ext cx="976536" cy="5727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>
            <a:off x="4773913" y="4517402"/>
            <a:ext cx="0" cy="5334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4773913" y="5050802"/>
            <a:ext cx="320399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Arc 29"/>
          <p:cNvSpPr>
            <a:spLocks/>
          </p:cNvSpPr>
          <p:nvPr/>
        </p:nvSpPr>
        <p:spPr bwMode="auto">
          <a:xfrm flipH="1">
            <a:off x="5094312" y="5034927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23928" y="1547500"/>
            <a:ext cx="102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+mn-lt"/>
                <a:ea typeface="宋体"/>
                <a:cs typeface="宋体"/>
              </a:rPr>
              <a:t>延长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Tins</a:t>
            </a:r>
            <a:endParaRPr lang="en-US" dirty="0">
              <a:latin typeface="+mn-lt"/>
              <a:ea typeface="宋体"/>
              <a:cs typeface="宋体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81841" y="1556792"/>
            <a:ext cx="10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+mn-lt"/>
                <a:ea typeface="宋体"/>
                <a:cs typeface="宋体"/>
              </a:rPr>
              <a:t>增加</a:t>
            </a:r>
            <a:r>
              <a:rPr lang="en-US" altLang="zh-CN" dirty="0" smtClean="0">
                <a:latin typeface="+mn-lt"/>
                <a:ea typeface="宋体"/>
                <a:cs typeface="宋体"/>
              </a:rPr>
              <a:t>Flow</a:t>
            </a:r>
            <a:endParaRPr lang="en-US" dirty="0">
              <a:latin typeface="+mn-lt"/>
              <a:ea typeface="宋体"/>
              <a:cs typeface="宋体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55776" y="269817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Pplat</a:t>
            </a:r>
            <a:endParaRPr lang="en-US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10046" y="244911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Pplat</a:t>
            </a:r>
            <a:endParaRPr lang="en-US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14302" y="2483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Pplat</a:t>
            </a:r>
            <a:endParaRPr lang="en-US" dirty="0">
              <a:latin typeface="+mn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2555776" y="2646224"/>
            <a:ext cx="4851176" cy="80173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1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err="1" smtClean="0"/>
              <a:t>Vt</a:t>
            </a:r>
            <a:r>
              <a:rPr lang="zh-CN" altLang="en-US" dirty="0" smtClean="0"/>
              <a:t>伴随</a:t>
            </a:r>
            <a:r>
              <a:rPr lang="en-US" altLang="zh-CN" dirty="0" err="1" smtClean="0"/>
              <a:t>Pplat</a:t>
            </a:r>
            <a:r>
              <a:rPr lang="zh-CN" altLang="en-US" dirty="0" smtClean="0"/>
              <a:t>升高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7864" y="1988840"/>
            <a:ext cx="2880320" cy="57606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 7.15, PaCO</a:t>
            </a:r>
            <a:r>
              <a:rPr lang="en-US" baseline="-25000" dirty="0" smtClean="0"/>
              <a:t>2</a:t>
            </a:r>
            <a:r>
              <a:rPr lang="en-US" dirty="0" smtClean="0"/>
              <a:t> 65 mmHg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7864" y="3068960"/>
            <a:ext cx="2880320" cy="57606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Pplat</a:t>
            </a:r>
            <a:r>
              <a:rPr lang="en-US" dirty="0" smtClean="0"/>
              <a:t> ≤ 30 cmH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9632" y="4437112"/>
            <a:ext cx="2880320" cy="57606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增加</a:t>
            </a:r>
            <a:r>
              <a:rPr lang="en-US" altLang="zh-CN" dirty="0" err="1" smtClean="0"/>
              <a:t>Vt</a:t>
            </a:r>
            <a:r>
              <a:rPr lang="zh-CN" altLang="en-US" dirty="0" smtClean="0"/>
              <a:t>至</a:t>
            </a:r>
            <a:r>
              <a:rPr lang="en-US" altLang="zh-CN" dirty="0" smtClean="0"/>
              <a:t>7 ml/kg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80112" y="4437112"/>
            <a:ext cx="2880320" cy="57606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Pplat</a:t>
            </a:r>
            <a:r>
              <a:rPr lang="en-US" dirty="0" smtClean="0"/>
              <a:t> 35 cmH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4788024" y="2564904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6" idx="0"/>
          </p:cNvCxnSpPr>
          <p:nvPr/>
        </p:nvCxnSpPr>
        <p:spPr>
          <a:xfrm rot="5400000">
            <a:off x="3347864" y="2996952"/>
            <a:ext cx="792088" cy="208823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7" idx="0"/>
          </p:cNvCxnSpPr>
          <p:nvPr/>
        </p:nvCxnSpPr>
        <p:spPr>
          <a:xfrm rot="16200000" flipH="1">
            <a:off x="5508104" y="2924944"/>
            <a:ext cx="792088" cy="223224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01853" y="36450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5796" y="3646559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2390" y="51571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宋体"/>
                <a:ea typeface="宋体"/>
                <a:cs typeface="宋体"/>
              </a:rPr>
              <a:t>气压伤风险增加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cxnSp>
        <p:nvCxnSpPr>
          <p:cNvPr id="19" name="Elbow Connector 18"/>
          <p:cNvCxnSpPr>
            <a:stCxn id="6" idx="1"/>
            <a:endCxn id="4" idx="1"/>
          </p:cNvCxnSpPr>
          <p:nvPr/>
        </p:nvCxnSpPr>
        <p:spPr>
          <a:xfrm rot="10800000" flipH="1">
            <a:off x="1259632" y="2276872"/>
            <a:ext cx="2088232" cy="2448272"/>
          </a:xfrm>
          <a:prstGeom prst="bentConnector3">
            <a:avLst>
              <a:gd name="adj1" fmla="val -10947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3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 Vancomycin Obsolete In the Treatment of Gram-Positive Inf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Vancomycin Obsolete In the Treatment of Gram-Positive Infection.potx</Template>
  <TotalTime>8674</TotalTime>
  <Words>2094</Words>
  <Application>Microsoft Macintosh PowerPoint</Application>
  <PresentationFormat>On-screen Show (4:3)</PresentationFormat>
  <Paragraphs>465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Is Vancomycin Obsolete In the Treatment of Gram-Positive Infection</vt:lpstr>
      <vt:lpstr>ARDS机械通气：如何应对高碳酸血症</vt:lpstr>
      <vt:lpstr>利益冲突</vt:lpstr>
      <vt:lpstr>病例摘要</vt:lpstr>
      <vt:lpstr>病例摘要</vt:lpstr>
      <vt:lpstr>病例摘要</vt:lpstr>
      <vt:lpstr>病例摘要</vt:lpstr>
      <vt:lpstr>降低PaCO2的方法</vt:lpstr>
      <vt:lpstr>增加Vt伴随Pplat升高</vt:lpstr>
      <vt:lpstr>增加Vt伴随Pplat升高</vt:lpstr>
      <vt:lpstr>降低PaCO2的方法</vt:lpstr>
      <vt:lpstr>增加RR提高MinVent</vt:lpstr>
      <vt:lpstr>增加RR提高MinVent</vt:lpstr>
      <vt:lpstr>增加RR提高MinVent</vt:lpstr>
      <vt:lpstr>增加RR提高MinVent</vt:lpstr>
      <vt:lpstr>增加RR提高MinVent</vt:lpstr>
      <vt:lpstr>增加RR提高MinVent</vt:lpstr>
      <vt:lpstr>降低PaCO2的方法</vt:lpstr>
      <vt:lpstr>病例摘要</vt:lpstr>
      <vt:lpstr>减少呼吸机管路死腔</vt:lpstr>
      <vt:lpstr>增加呼吸机管路死腔</vt:lpstr>
      <vt:lpstr>减少呼吸机管路死腔</vt:lpstr>
      <vt:lpstr>降低PaCO2的方法</vt:lpstr>
      <vt:lpstr>病例摘要</vt:lpstr>
      <vt:lpstr>危重病患者的镇静镇痛治疗</vt:lpstr>
      <vt:lpstr>降低PaCO2的方法</vt:lpstr>
      <vt:lpstr>病例摘要</vt:lpstr>
      <vt:lpstr>ARDS患者的俯卧位通气改善氧合</vt:lpstr>
      <vt:lpstr>ARDS患者的俯卧位通气改善氧合</vt:lpstr>
      <vt:lpstr>ARDS患者的俯卧位通气改善氧合</vt:lpstr>
      <vt:lpstr>病例摘要</vt:lpstr>
      <vt:lpstr>ARDS患者的俯卧位通气</vt:lpstr>
      <vt:lpstr>病例摘要</vt:lpstr>
      <vt:lpstr>降低PaCO2的其他措施</vt:lpstr>
      <vt:lpstr>PowerPoint Presentation</vt:lpstr>
      <vt:lpstr>珠峰攀登者的动脉氧合</vt:lpstr>
      <vt:lpstr>珠峰攀登者的动脉氧合</vt:lpstr>
      <vt:lpstr>机械通气患者的保守性氧疗</vt:lpstr>
      <vt:lpstr>机械通气患者的保守性氧疗</vt:lpstr>
      <vt:lpstr>危重病患者的高氧</vt:lpstr>
      <vt:lpstr>早产儿的保守性氧疗</vt:lpstr>
      <vt:lpstr>早产儿的保守性氧疗</vt:lpstr>
      <vt:lpstr>早产儿的保守性氧疗</vt:lpstr>
      <vt:lpstr>氧代谢的生理学</vt:lpstr>
      <vt:lpstr>氧代谢的生理学</vt:lpstr>
      <vt:lpstr>低氧血症的血流动力学</vt:lpstr>
      <vt:lpstr>低氧血症的血流动力学</vt:lpstr>
      <vt:lpstr>允许性低氧血症适应症</vt:lpstr>
      <vt:lpstr>ARDS的高碳酸血症</vt:lpstr>
      <vt:lpstr>PowerPoint Presentation</vt:lpstr>
      <vt:lpstr>欢迎参加</vt:lpstr>
    </vt:vector>
  </TitlesOfParts>
  <Company>PUMCH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革兰阴性杆菌菌血症</dc:title>
  <dc:creator>Du Bin</dc:creator>
  <cp:lastModifiedBy>斌 杜</cp:lastModifiedBy>
  <cp:revision>719</cp:revision>
  <dcterms:created xsi:type="dcterms:W3CDTF">2011-10-13T05:14:54Z</dcterms:created>
  <dcterms:modified xsi:type="dcterms:W3CDTF">2015-08-03T04:46:21Z</dcterms:modified>
</cp:coreProperties>
</file>