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48"/>
  </p:notesMasterIdLst>
  <p:handoutMasterIdLst>
    <p:handoutMasterId r:id="rId49"/>
  </p:handoutMasterIdLst>
  <p:sldIdLst>
    <p:sldId id="256" r:id="rId2"/>
    <p:sldId id="1948" r:id="rId3"/>
    <p:sldId id="453" r:id="rId4"/>
    <p:sldId id="456" r:id="rId5"/>
    <p:sldId id="1936" r:id="rId6"/>
    <p:sldId id="541" r:id="rId7"/>
    <p:sldId id="499" r:id="rId8"/>
    <p:sldId id="583" r:id="rId9"/>
    <p:sldId id="573" r:id="rId10"/>
    <p:sldId id="545" r:id="rId11"/>
    <p:sldId id="524" r:id="rId12"/>
    <p:sldId id="655" r:id="rId13"/>
    <p:sldId id="475" r:id="rId14"/>
    <p:sldId id="525" r:id="rId15"/>
    <p:sldId id="1917" r:id="rId16"/>
    <p:sldId id="532" r:id="rId17"/>
    <p:sldId id="672" r:id="rId18"/>
    <p:sldId id="684" r:id="rId19"/>
    <p:sldId id="702" r:id="rId20"/>
    <p:sldId id="647" r:id="rId21"/>
    <p:sldId id="526" r:id="rId22"/>
    <p:sldId id="538" r:id="rId23"/>
    <p:sldId id="1947" r:id="rId24"/>
    <p:sldId id="1963" r:id="rId25"/>
    <p:sldId id="690" r:id="rId26"/>
    <p:sldId id="1331" r:id="rId27"/>
    <p:sldId id="461" r:id="rId28"/>
    <p:sldId id="528" r:id="rId29"/>
    <p:sldId id="1932" r:id="rId30"/>
    <p:sldId id="1914" r:id="rId31"/>
    <p:sldId id="1913" r:id="rId32"/>
    <p:sldId id="1923" r:id="rId33"/>
    <p:sldId id="1924" r:id="rId34"/>
    <p:sldId id="1912" r:id="rId35"/>
    <p:sldId id="1933" r:id="rId36"/>
    <p:sldId id="667" r:id="rId37"/>
    <p:sldId id="531" r:id="rId38"/>
    <p:sldId id="1934" r:id="rId39"/>
    <p:sldId id="1942" r:id="rId40"/>
    <p:sldId id="392" r:id="rId41"/>
    <p:sldId id="399" r:id="rId42"/>
    <p:sldId id="1921" r:id="rId43"/>
    <p:sldId id="557" r:id="rId44"/>
    <p:sldId id="1955" r:id="rId45"/>
    <p:sldId id="7180" r:id="rId46"/>
    <p:sldId id="7181" r:id="rId47"/>
  </p:sldIdLst>
  <p:sldSz cx="12192000" cy="6858000"/>
  <p:notesSz cx="7099300" cy="10234613"/>
  <p:custDataLst>
    <p:tags r:id="rId5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n Siquan" initials="SS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8" autoAdjust="0"/>
    <p:restoredTop sz="96405" autoAdjust="0"/>
  </p:normalViewPr>
  <p:slideViewPr>
    <p:cSldViewPr>
      <p:cViewPr varScale="1">
        <p:scale>
          <a:sx n="100" d="100"/>
          <a:sy n="100" d="100"/>
        </p:scale>
        <p:origin x="672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70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616422947131606E-2"/>
          <c:y val="5.1823416506717852E-2"/>
          <c:w val="0.92913385826771655"/>
          <c:h val="0.73422340784228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MSSA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10100" mc:Ignorable="a14" a14:legacySpreadsheetColorIndex="13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FFFF00" mc:Ignorable="a14" a14:legacySpreadsheetColorIndex="13"/>
                </a:gs>
                <a:gs pos="100000">
                  <a:srgbClr xmlns:mc="http://schemas.openxmlformats.org/markup-compatibility/2006" xmlns:a14="http://schemas.microsoft.com/office/drawing/2010/main" val="010100" mc:Ignorable="a14" a14:legacySpreadsheetColorIndex="1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0886">
              <a:noFill/>
            </a:ln>
          </c:spPr>
          <c:invertIfNegative val="0"/>
          <c:dLbls>
            <c:dLbl>
              <c:idx val="3"/>
              <c:layout>
                <c:manualLayout>
                  <c:x val="-5.7099631624588946E-3"/>
                  <c:y val="-4.3401200322816819E-3"/>
                </c:manualLayout>
              </c:layout>
              <c:spPr>
                <a:noFill/>
                <a:ln w="30886">
                  <a:noFill/>
                </a:ln>
              </c:spPr>
              <c:txPr>
                <a:bodyPr/>
                <a:lstStyle/>
                <a:p>
                  <a:pPr>
                    <a:defRPr sz="133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43-4C41-8DE0-840A96BE2DB2}"/>
                </c:ext>
              </c:extLst>
            </c:dLbl>
            <c:dLbl>
              <c:idx val="4"/>
              <c:layout>
                <c:manualLayout>
                  <c:x val="-5.7099631624589371E-3"/>
                  <c:y val="-4.3401200322816819E-3"/>
                </c:manualLayout>
              </c:layout>
              <c:spPr>
                <a:noFill/>
                <a:ln w="30886">
                  <a:noFill/>
                </a:ln>
              </c:spPr>
              <c:txPr>
                <a:bodyPr/>
                <a:lstStyle/>
                <a:p>
                  <a:pPr>
                    <a:defRPr sz="133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43-4C41-8DE0-840A96BE2DB2}"/>
                </c:ext>
              </c:extLst>
            </c:dLbl>
            <c:dLbl>
              <c:idx val="5"/>
              <c:layout>
                <c:manualLayout>
                  <c:x val="-7.7864876265466565E-3"/>
                  <c:y val="-1.5118833290031941E-2"/>
                </c:manualLayout>
              </c:layout>
              <c:spPr>
                <a:noFill/>
                <a:ln w="30886">
                  <a:noFill/>
                </a:ln>
              </c:spPr>
              <c:txPr>
                <a:bodyPr/>
                <a:lstStyle/>
                <a:p>
                  <a:pPr>
                    <a:defRPr sz="133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43-4C41-8DE0-840A96BE2DB2}"/>
                </c:ext>
              </c:extLst>
            </c:dLbl>
            <c:dLbl>
              <c:idx val="6"/>
              <c:layout>
                <c:manualLayout>
                  <c:x val="-5.7099128233970564E-3"/>
                  <c:y val="-1.1289617601880186E-2"/>
                </c:manualLayout>
              </c:layout>
              <c:spPr>
                <a:noFill/>
                <a:ln w="30886">
                  <a:noFill/>
                </a:ln>
              </c:spPr>
              <c:txPr>
                <a:bodyPr/>
                <a:lstStyle/>
                <a:p>
                  <a:pPr>
                    <a:defRPr sz="133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43-4C41-8DE0-840A96BE2DB2}"/>
                </c:ext>
              </c:extLst>
            </c:dLbl>
            <c:dLbl>
              <c:idx val="7"/>
              <c:layout>
                <c:manualLayout>
                  <c:x val="-3.9494302662316768E-3"/>
                  <c:y val="-4.6208770503184246E-3"/>
                </c:manualLayout>
              </c:layout>
              <c:spPr>
                <a:noFill/>
                <a:ln w="30886">
                  <a:noFill/>
                </a:ln>
              </c:spPr>
              <c:txPr>
                <a:bodyPr/>
                <a:lstStyle/>
                <a:p>
                  <a:pPr>
                    <a:defRPr sz="133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43-4C41-8DE0-840A96BE2DB2}"/>
                </c:ext>
              </c:extLst>
            </c:dLbl>
            <c:dLbl>
              <c:idx val="8"/>
              <c:layout>
                <c:manualLayout>
                  <c:x val="-9.6555539932507983E-3"/>
                  <c:y val="1.8677897071904814E-3"/>
                </c:manualLayout>
              </c:layout>
              <c:spPr>
                <a:noFill/>
                <a:ln w="30886">
                  <a:noFill/>
                </a:ln>
              </c:spPr>
              <c:txPr>
                <a:bodyPr/>
                <a:lstStyle/>
                <a:p>
                  <a:pPr>
                    <a:defRPr sz="133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43-4C41-8DE0-840A96BE2DB2}"/>
                </c:ext>
              </c:extLst>
            </c:dLbl>
            <c:dLbl>
              <c:idx val="9"/>
              <c:layout>
                <c:manualLayout>
                  <c:x val="-8.5306242969628299E-3"/>
                  <c:y val="-3.2510423428605439E-2"/>
                </c:manualLayout>
              </c:layout>
              <c:spPr>
                <a:noFill/>
                <a:ln w="30886">
                  <a:noFill/>
                </a:ln>
              </c:spPr>
              <c:txPr>
                <a:bodyPr/>
                <a:lstStyle/>
                <a:p>
                  <a:pPr>
                    <a:defRPr sz="133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43-4C41-8DE0-840A96BE2DB2}"/>
                </c:ext>
              </c:extLst>
            </c:dLbl>
            <c:dLbl>
              <c:idx val="10"/>
              <c:layout>
                <c:manualLayout>
                  <c:x val="-8.9113892013498175E-3"/>
                  <c:y val="-1.4134110652145426E-2"/>
                </c:manualLayout>
              </c:layout>
              <c:spPr>
                <a:noFill/>
                <a:ln w="30886">
                  <a:noFill/>
                </a:ln>
              </c:spPr>
              <c:txPr>
                <a:bodyPr/>
                <a:lstStyle/>
                <a:p>
                  <a:pPr>
                    <a:defRPr sz="133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43-4C41-8DE0-840A96BE2DB2}"/>
                </c:ext>
              </c:extLst>
            </c:dLbl>
            <c:dLbl>
              <c:idx val="11"/>
              <c:layout>
                <c:manualLayout>
                  <c:x val="-7.7865579302587307E-3"/>
                  <c:y val="-1.4838595024637746E-2"/>
                </c:manualLayout>
              </c:layout>
              <c:spPr>
                <a:noFill/>
                <a:ln w="30886">
                  <a:noFill/>
                </a:ln>
              </c:spPr>
              <c:txPr>
                <a:bodyPr/>
                <a:lstStyle/>
                <a:p>
                  <a:pPr>
                    <a:defRPr sz="133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E43-4C41-8DE0-840A96BE2DB2}"/>
                </c:ext>
              </c:extLst>
            </c:dLbl>
            <c:dLbl>
              <c:idx val="12"/>
              <c:layout>
                <c:manualLayout>
                  <c:x val="-7.7864876265467675E-3"/>
                  <c:y val="-1.7767648976602268E-2"/>
                </c:manualLayout>
              </c:layout>
              <c:spPr>
                <a:noFill/>
                <a:ln w="30886">
                  <a:noFill/>
                </a:ln>
              </c:spPr>
              <c:txPr>
                <a:bodyPr/>
                <a:lstStyle/>
                <a:p>
                  <a:pPr>
                    <a:defRPr sz="133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E43-4C41-8DE0-840A96BE2DB2}"/>
                </c:ext>
              </c:extLst>
            </c:dLbl>
            <c:dLbl>
              <c:idx val="13"/>
              <c:layout>
                <c:manualLayout>
                  <c:x val="-7.959631608548956E-3"/>
                  <c:y val="-1.441823827069233E-2"/>
                </c:manualLayout>
              </c:layout>
              <c:spPr>
                <a:noFill/>
                <a:ln w="30886">
                  <a:noFill/>
                </a:ln>
              </c:spPr>
              <c:txPr>
                <a:bodyPr/>
                <a:lstStyle/>
                <a:p>
                  <a:pPr>
                    <a:defRPr sz="133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E43-4C41-8DE0-840A96BE2DB2}"/>
                </c:ext>
              </c:extLst>
            </c:dLbl>
            <c:dLbl>
              <c:idx val="14"/>
              <c:layout>
                <c:manualLayout>
                  <c:x val="-1.3626319001851257E-2"/>
                  <c:y val="-1.0209012975326169E-3"/>
                </c:manualLayout>
              </c:layout>
              <c:spPr>
                <a:noFill/>
                <a:ln w="30886">
                  <a:noFill/>
                </a:ln>
              </c:spPr>
              <c:txPr>
                <a:bodyPr/>
                <a:lstStyle/>
                <a:p>
                  <a:pPr>
                    <a:defRPr sz="133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E43-4C41-8DE0-840A96BE2DB2}"/>
                </c:ext>
              </c:extLst>
            </c:dLbl>
            <c:dLbl>
              <c:idx val="15"/>
              <c:layout>
                <c:manualLayout>
                  <c:x val="-4.9367427417923567E-3"/>
                  <c:y val="-5.1826711031369137E-3"/>
                </c:manualLayout>
              </c:layout>
              <c:spPr>
                <a:noFill/>
                <a:ln w="30886">
                  <a:noFill/>
                </a:ln>
              </c:spPr>
              <c:txPr>
                <a:bodyPr/>
                <a:lstStyle/>
                <a:p>
                  <a:pPr>
                    <a:defRPr sz="133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E43-4C41-8DE0-840A96BE2DB2}"/>
                </c:ext>
              </c:extLst>
            </c:dLbl>
            <c:spPr>
              <a:noFill/>
              <a:ln w="3088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39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Sheet1!$B$1:$R$1</c:f>
              <c:strCache>
                <c:ptCount val="17"/>
                <c:pt idx="0">
                  <c:v>万古霉素</c:v>
                </c:pt>
                <c:pt idx="1">
                  <c:v>去甲万古霉素</c:v>
                </c:pt>
                <c:pt idx="2">
                  <c:v>利奈唑胺</c:v>
                </c:pt>
                <c:pt idx="3">
                  <c:v>康替唑胺*</c:v>
                </c:pt>
                <c:pt idx="4">
                  <c:v>替考拉宁</c:v>
                </c:pt>
                <c:pt idx="5">
                  <c:v>替加环素</c:v>
                </c:pt>
                <c:pt idx="6">
                  <c:v>利福平</c:v>
                </c:pt>
                <c:pt idx="7">
                  <c:v>复方磺胺甲噁唑</c:v>
                </c:pt>
                <c:pt idx="8">
                  <c:v>奈诺沙星*</c:v>
                </c:pt>
                <c:pt idx="9">
                  <c:v>磷霉素</c:v>
                </c:pt>
                <c:pt idx="10">
                  <c:v>庆大霉素</c:v>
                </c:pt>
                <c:pt idx="11">
                  <c:v>环丙沙星</c:v>
                </c:pt>
                <c:pt idx="12">
                  <c:v>左氧氟沙星</c:v>
                </c:pt>
                <c:pt idx="13">
                  <c:v>克林霉素</c:v>
                </c:pt>
                <c:pt idx="14">
                  <c:v>红霉素</c:v>
                </c:pt>
                <c:pt idx="15">
                  <c:v>青霉素</c:v>
                </c:pt>
                <c:pt idx="16">
                  <c:v>苯唑西林</c:v>
                </c:pt>
              </c:strCache>
            </c:strRef>
          </c:cat>
          <c:val>
            <c:numRef>
              <c:f>Sheet1!$B$2:$R$2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0.6</c:v>
                </c:pt>
                <c:pt idx="7">
                  <c:v>11.1</c:v>
                </c:pt>
                <c:pt idx="8">
                  <c:v>0.5</c:v>
                </c:pt>
                <c:pt idx="9">
                  <c:v>0.4</c:v>
                </c:pt>
                <c:pt idx="10">
                  <c:v>5.0999999999999996</c:v>
                </c:pt>
                <c:pt idx="11">
                  <c:v>7.6</c:v>
                </c:pt>
                <c:pt idx="12">
                  <c:v>7.7</c:v>
                </c:pt>
                <c:pt idx="13">
                  <c:v>15</c:v>
                </c:pt>
                <c:pt idx="14">
                  <c:v>44.1</c:v>
                </c:pt>
                <c:pt idx="15">
                  <c:v>86.6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E43-4C41-8DE0-840A96BE2DB2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MRSA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10001" mc:Ignorable="a14" a14:legacySpreadsheetColorIndex="14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010001" mc:Ignorable="a14" a14:legacySpreadsheetColorIndex="14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0886">
              <a:noFill/>
            </a:ln>
          </c:spPr>
          <c:invertIfNegative val="0"/>
          <c:dLbls>
            <c:dLbl>
              <c:idx val="2"/>
              <c:layout>
                <c:manualLayout>
                  <c:x val="7.9490919033883903E-3"/>
                  <c:y val="-5.0132483071607518E-4"/>
                </c:manualLayout>
              </c:layout>
              <c:spPr>
                <a:noFill/>
                <a:ln w="30886">
                  <a:noFill/>
                </a:ln>
              </c:spPr>
              <c:txPr>
                <a:bodyPr/>
                <a:lstStyle/>
                <a:p>
                  <a:pPr>
                    <a:defRPr sz="133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E43-4C41-8DE0-840A96BE2DB2}"/>
                </c:ext>
              </c:extLst>
            </c:dLbl>
            <c:dLbl>
              <c:idx val="7"/>
              <c:layout>
                <c:manualLayout>
                  <c:x val="5.7265566494431085E-3"/>
                  <c:y val="2.51889168765733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6C-43D0-B041-AB0BAF9BA4B5}"/>
                </c:ext>
              </c:extLst>
            </c:dLbl>
            <c:dLbl>
              <c:idx val="8"/>
              <c:layout>
                <c:manualLayout>
                  <c:x val="6.9359873774065967E-3"/>
                  <c:y val="-1.0541660881811352E-3"/>
                </c:manualLayout>
              </c:layout>
              <c:spPr>
                <a:noFill/>
                <a:ln w="30886">
                  <a:noFill/>
                </a:ln>
              </c:spPr>
              <c:txPr>
                <a:bodyPr/>
                <a:lstStyle/>
                <a:p>
                  <a:pPr>
                    <a:defRPr sz="133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E43-4C41-8DE0-840A96BE2DB2}"/>
                </c:ext>
              </c:extLst>
            </c:dLbl>
            <c:dLbl>
              <c:idx val="14"/>
              <c:spPr>
                <a:noFill/>
                <a:ln w="30886">
                  <a:noFill/>
                </a:ln>
              </c:spPr>
              <c:txPr>
                <a:bodyPr/>
                <a:lstStyle/>
                <a:p>
                  <a:pPr>
                    <a:defRPr sz="133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E43-4C41-8DE0-840A96BE2DB2}"/>
                </c:ext>
              </c:extLst>
            </c:dLbl>
            <c:spPr>
              <a:noFill/>
              <a:ln w="3088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39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Sheet1!$B$1:$R$1</c:f>
              <c:strCache>
                <c:ptCount val="17"/>
                <c:pt idx="0">
                  <c:v>万古霉素</c:v>
                </c:pt>
                <c:pt idx="1">
                  <c:v>去甲万古霉素</c:v>
                </c:pt>
                <c:pt idx="2">
                  <c:v>利奈唑胺</c:v>
                </c:pt>
                <c:pt idx="3">
                  <c:v>康替唑胺*</c:v>
                </c:pt>
                <c:pt idx="4">
                  <c:v>替考拉宁</c:v>
                </c:pt>
                <c:pt idx="5">
                  <c:v>替加环素</c:v>
                </c:pt>
                <c:pt idx="6">
                  <c:v>利福平</c:v>
                </c:pt>
                <c:pt idx="7">
                  <c:v>复方磺胺甲噁唑</c:v>
                </c:pt>
                <c:pt idx="8">
                  <c:v>奈诺沙星*</c:v>
                </c:pt>
                <c:pt idx="9">
                  <c:v>磷霉素</c:v>
                </c:pt>
                <c:pt idx="10">
                  <c:v>庆大霉素</c:v>
                </c:pt>
                <c:pt idx="11">
                  <c:v>环丙沙星</c:v>
                </c:pt>
                <c:pt idx="12">
                  <c:v>左氧氟沙星</c:v>
                </c:pt>
                <c:pt idx="13">
                  <c:v>克林霉素</c:v>
                </c:pt>
                <c:pt idx="14">
                  <c:v>红霉素</c:v>
                </c:pt>
                <c:pt idx="15">
                  <c:v>青霉素</c:v>
                </c:pt>
                <c:pt idx="16">
                  <c:v>苯唑西林</c:v>
                </c:pt>
              </c:strCache>
            </c:strRef>
          </c:cat>
          <c:val>
            <c:numRef>
              <c:f>Sheet1!$B$3:$R$3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</c:v>
                </c:pt>
                <c:pt idx="6">
                  <c:v>3.6</c:v>
                </c:pt>
                <c:pt idx="7">
                  <c:v>6.3</c:v>
                </c:pt>
                <c:pt idx="8">
                  <c:v>12.5</c:v>
                </c:pt>
                <c:pt idx="9">
                  <c:v>14.2</c:v>
                </c:pt>
                <c:pt idx="10">
                  <c:v>15.2</c:v>
                </c:pt>
                <c:pt idx="11">
                  <c:v>27.7</c:v>
                </c:pt>
                <c:pt idx="12">
                  <c:v>28.6</c:v>
                </c:pt>
                <c:pt idx="13">
                  <c:v>52.4</c:v>
                </c:pt>
                <c:pt idx="14">
                  <c:v>73.5</c:v>
                </c:pt>
                <c:pt idx="15">
                  <c:v>100</c:v>
                </c:pt>
                <c:pt idx="1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E43-4C41-8DE0-840A96BE2D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874736"/>
        <c:axId val="1"/>
      </c:barChart>
      <c:catAx>
        <c:axId val="20487473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28029">
            <a:solidFill>
              <a:srgbClr val="99CCFF"/>
            </a:solidFill>
            <a:prstDash val="solid"/>
          </a:ln>
        </c:spPr>
        <c:txPr>
          <a:bodyPr rot="-1620000" vert="horz"/>
          <a:lstStyle/>
          <a:p>
            <a:pPr>
              <a:defRPr sz="1576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楷体"/>
                <a:cs typeface="Calibri" panose="020F0502020204030204" pitchFamily="34" charset="0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 w="28029">
            <a:solidFill>
              <a:srgbClr val="99CCFF"/>
            </a:solidFill>
            <a:prstDash val="solid"/>
          </a:ln>
        </c:spPr>
        <c:txPr>
          <a:bodyPr rot="0" vert="horz"/>
          <a:lstStyle/>
          <a:p>
            <a:pPr>
              <a:defRPr sz="146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zh-CN"/>
          </a:p>
        </c:txPr>
        <c:crossAx val="204874736"/>
        <c:crosses val="autoZero"/>
        <c:crossBetween val="between"/>
      </c:valAx>
      <c:spPr>
        <a:noFill/>
        <a:ln w="28029">
          <a:solidFill>
            <a:srgbClr val="99CC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8.1744224032081828E-2"/>
          <c:y val="7.3857079185856489E-2"/>
          <c:w val="9.2339968233584521E-2"/>
          <c:h val="8.837973555192391E-2"/>
        </c:manualLayout>
      </c:layout>
      <c:overlay val="0"/>
      <c:spPr>
        <a:noFill/>
        <a:ln w="30886">
          <a:noFill/>
        </a:ln>
      </c:spPr>
      <c:txPr>
        <a:bodyPr/>
        <a:lstStyle/>
        <a:p>
          <a:pPr>
            <a:defRPr sz="121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7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422661150407048E-2"/>
          <c:y val="4.9904030710172742E-2"/>
          <c:w val="0.94832768361581921"/>
          <c:h val="0.75038462834441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MSSE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10100" mc:Ignorable="a14" a14:legacySpreadsheetColorIndex="13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FFFF00" mc:Ignorable="a14" a14:legacySpreadsheetColorIndex="13"/>
                </a:gs>
                <a:gs pos="100000">
                  <a:srgbClr xmlns:mc="http://schemas.openxmlformats.org/markup-compatibility/2006" xmlns:a14="http://schemas.microsoft.com/office/drawing/2010/main" val="010100" mc:Ignorable="a14" a14:legacySpreadsheetColorIndex="1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9197">
              <a:noFill/>
            </a:ln>
          </c:spPr>
          <c:invertIfNegative val="0"/>
          <c:dLbls>
            <c:dLbl>
              <c:idx val="3"/>
              <c:layout>
                <c:manualLayout>
                  <c:x val="-6.4286216912709526E-3"/>
                  <c:y val="-1.4174145819380035E-2"/>
                </c:manualLayout>
              </c:layout>
              <c:spPr>
                <a:noFill/>
                <a:ln w="29197">
                  <a:noFill/>
                </a:ln>
              </c:spPr>
              <c:txPr>
                <a:bodyPr/>
                <a:lstStyle/>
                <a:p>
                  <a:pPr>
                    <a:defRPr sz="1263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B4-475E-A42B-F5A4AE53508F}"/>
                </c:ext>
              </c:extLst>
            </c:dLbl>
            <c:dLbl>
              <c:idx val="4"/>
              <c:layout>
                <c:manualLayout>
                  <c:x val="-7.3405314088240137E-3"/>
                  <c:y val="-1.4688557516005063E-2"/>
                </c:manualLayout>
              </c:layout>
              <c:spPr>
                <a:noFill/>
                <a:ln w="29197">
                  <a:noFill/>
                </a:ln>
              </c:spPr>
              <c:txPr>
                <a:bodyPr/>
                <a:lstStyle/>
                <a:p>
                  <a:pPr>
                    <a:defRPr sz="1263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B4-475E-A42B-F5A4AE53508F}"/>
                </c:ext>
              </c:extLst>
            </c:dLbl>
            <c:dLbl>
              <c:idx val="5"/>
              <c:layout>
                <c:manualLayout>
                  <c:x val="-9.330613839078572E-3"/>
                  <c:y val="-1.4312406809334766E-2"/>
                </c:manualLayout>
              </c:layout>
              <c:spPr>
                <a:noFill/>
                <a:ln w="29197">
                  <a:noFill/>
                </a:ln>
              </c:spPr>
              <c:txPr>
                <a:bodyPr/>
                <a:lstStyle/>
                <a:p>
                  <a:pPr>
                    <a:defRPr sz="1263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B4-475E-A42B-F5A4AE53508F}"/>
                </c:ext>
              </c:extLst>
            </c:dLbl>
            <c:dLbl>
              <c:idx val="6"/>
              <c:layout>
                <c:manualLayout>
                  <c:x val="-6.478424586304099E-3"/>
                  <c:y val="-1.0596358433767383E-2"/>
                </c:manualLayout>
              </c:layout>
              <c:spPr>
                <a:noFill/>
                <a:ln w="29197">
                  <a:noFill/>
                </a:ln>
              </c:spPr>
              <c:txPr>
                <a:bodyPr/>
                <a:lstStyle/>
                <a:p>
                  <a:pPr>
                    <a:defRPr sz="1263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B4-475E-A42B-F5A4AE53508F}"/>
                </c:ext>
              </c:extLst>
            </c:dLbl>
            <c:dLbl>
              <c:idx val="7"/>
              <c:layout>
                <c:manualLayout>
                  <c:x val="-9.593456824124047E-3"/>
                  <c:y val="-1.4396798143545331E-2"/>
                </c:manualLayout>
              </c:layout>
              <c:spPr>
                <a:noFill/>
                <a:ln w="29197">
                  <a:noFill/>
                </a:ln>
              </c:spPr>
              <c:txPr>
                <a:bodyPr/>
                <a:lstStyle/>
                <a:p>
                  <a:pPr>
                    <a:defRPr sz="1263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B4-475E-A42B-F5A4AE53508F}"/>
                </c:ext>
              </c:extLst>
            </c:dLbl>
            <c:dLbl>
              <c:idx val="8"/>
              <c:layout>
                <c:manualLayout>
                  <c:x val="-1.0458679861802711E-2"/>
                  <c:y val="1.8181167857584946E-3"/>
                </c:manualLayout>
              </c:layout>
              <c:spPr>
                <a:noFill/>
                <a:ln w="29197">
                  <a:noFill/>
                </a:ln>
              </c:spPr>
              <c:txPr>
                <a:bodyPr/>
                <a:lstStyle/>
                <a:p>
                  <a:pPr>
                    <a:defRPr sz="1263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B4-475E-A42B-F5A4AE53508F}"/>
                </c:ext>
              </c:extLst>
            </c:dLbl>
            <c:dLbl>
              <c:idx val="9"/>
              <c:layout>
                <c:manualLayout>
                  <c:x val="-9.0742745293189708E-3"/>
                  <c:y val="-3.227784222950264E-2"/>
                </c:manualLayout>
              </c:layout>
              <c:spPr>
                <a:noFill/>
                <a:ln w="29197">
                  <a:noFill/>
                </a:ln>
              </c:spPr>
              <c:txPr>
                <a:bodyPr/>
                <a:lstStyle/>
                <a:p>
                  <a:pPr>
                    <a:defRPr sz="1263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B4-475E-A42B-F5A4AE53508F}"/>
                </c:ext>
              </c:extLst>
            </c:dLbl>
            <c:dLbl>
              <c:idx val="10"/>
              <c:layout>
                <c:manualLayout>
                  <c:x val="-9.9394975669976349E-3"/>
                  <c:y val="-1.4273992288762416E-2"/>
                </c:manualLayout>
              </c:layout>
              <c:spPr>
                <a:noFill/>
                <a:ln w="29197">
                  <a:noFill/>
                </a:ln>
              </c:spPr>
              <c:txPr>
                <a:bodyPr/>
                <a:lstStyle/>
                <a:p>
                  <a:pPr>
                    <a:defRPr sz="1263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B4-475E-A42B-F5A4AE53508F}"/>
                </c:ext>
              </c:extLst>
            </c:dLbl>
            <c:dLbl>
              <c:idx val="11"/>
              <c:layout>
                <c:manualLayout>
                  <c:x val="-9.6799516270896779E-3"/>
                  <c:y val="-1.4888162242774006E-2"/>
                </c:manualLayout>
              </c:layout>
              <c:spPr>
                <a:noFill/>
                <a:ln w="29197">
                  <a:noFill/>
                </a:ln>
              </c:spPr>
              <c:txPr>
                <a:bodyPr/>
                <a:lstStyle/>
                <a:p>
                  <a:pPr>
                    <a:defRPr sz="1263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7B4-475E-A42B-F5A4AE53508F}"/>
                </c:ext>
              </c:extLst>
            </c:dLbl>
            <c:dLbl>
              <c:idx val="12"/>
              <c:layout>
                <c:manualLayout>
                  <c:x val="-8.591874557435708E-3"/>
                  <c:y val="-1.8012917412470242E-2"/>
                </c:manualLayout>
              </c:layout>
              <c:spPr>
                <a:noFill/>
                <a:ln w="29197">
                  <a:noFill/>
                </a:ln>
              </c:spPr>
              <c:txPr>
                <a:bodyPr/>
                <a:lstStyle/>
                <a:p>
                  <a:pPr>
                    <a:defRPr sz="1263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B4-475E-A42B-F5A4AE53508F}"/>
                </c:ext>
              </c:extLst>
            </c:dLbl>
            <c:dLbl>
              <c:idx val="13"/>
              <c:layout>
                <c:manualLayout>
                  <c:x val="-1.1175230214867209E-2"/>
                  <c:y val="-3.6097339684391305E-3"/>
                </c:manualLayout>
              </c:layout>
              <c:spPr>
                <a:noFill/>
                <a:ln w="29197">
                  <a:noFill/>
                </a:ln>
              </c:spPr>
              <c:txPr>
                <a:bodyPr/>
                <a:lstStyle/>
                <a:p>
                  <a:pPr>
                    <a:defRPr sz="1263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7B4-475E-A42B-F5A4AE53508F}"/>
                </c:ext>
              </c:extLst>
            </c:dLbl>
            <c:dLbl>
              <c:idx val="14"/>
              <c:layout>
                <c:manualLayout>
                  <c:x val="-1.7277458961697583E-3"/>
                  <c:y val="-3.6591722331005784E-3"/>
                </c:manualLayout>
              </c:layout>
              <c:spPr>
                <a:noFill/>
                <a:ln w="29197">
                  <a:noFill/>
                </a:ln>
              </c:spPr>
              <c:txPr>
                <a:bodyPr/>
                <a:lstStyle/>
                <a:p>
                  <a:pPr>
                    <a:defRPr sz="1263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7B4-475E-A42B-F5A4AE53508F}"/>
                </c:ext>
              </c:extLst>
            </c:dLbl>
            <c:dLbl>
              <c:idx val="15"/>
              <c:layout>
                <c:manualLayout>
                  <c:x val="-0.37900634878267336"/>
                  <c:y val="-0.43911593300073287"/>
                </c:manualLayout>
              </c:layout>
              <c:spPr>
                <a:noFill/>
                <a:ln w="29197">
                  <a:noFill/>
                </a:ln>
              </c:spPr>
              <c:txPr>
                <a:bodyPr/>
                <a:lstStyle/>
                <a:p>
                  <a:pPr>
                    <a:defRPr sz="1263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7B4-475E-A42B-F5A4AE53508F}"/>
                </c:ext>
              </c:extLst>
            </c:dLbl>
            <c:spPr>
              <a:noFill/>
              <a:ln w="2919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63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万古霉素</c:v>
                </c:pt>
                <c:pt idx="1">
                  <c:v>去甲万古霉素</c:v>
                </c:pt>
                <c:pt idx="2">
                  <c:v>替加环素</c:v>
                </c:pt>
                <c:pt idx="3">
                  <c:v>替考拉宁</c:v>
                </c:pt>
                <c:pt idx="4">
                  <c:v>利奈唑胺</c:v>
                </c:pt>
                <c:pt idx="5">
                  <c:v>利福平</c:v>
                </c:pt>
                <c:pt idx="6">
                  <c:v>奈诺沙星*</c:v>
                </c:pt>
                <c:pt idx="7">
                  <c:v>磷霉素</c:v>
                </c:pt>
                <c:pt idx="8">
                  <c:v>庆大霉素</c:v>
                </c:pt>
                <c:pt idx="9">
                  <c:v>克林霉素</c:v>
                </c:pt>
                <c:pt idx="10">
                  <c:v>环丙沙星</c:v>
                </c:pt>
                <c:pt idx="11">
                  <c:v>复方磺胺甲噁唑</c:v>
                </c:pt>
                <c:pt idx="12">
                  <c:v>左氧氟沙星</c:v>
                </c:pt>
                <c:pt idx="13">
                  <c:v>红霉素</c:v>
                </c:pt>
                <c:pt idx="14">
                  <c:v>青霉素</c:v>
                </c:pt>
                <c:pt idx="15">
                  <c:v>苯唑西林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0.8</c:v>
                </c:pt>
                <c:pt idx="6">
                  <c:v>0</c:v>
                </c:pt>
                <c:pt idx="7">
                  <c:v>8.3000000000000007</c:v>
                </c:pt>
                <c:pt idx="8">
                  <c:v>2.6</c:v>
                </c:pt>
                <c:pt idx="9">
                  <c:v>11.4</c:v>
                </c:pt>
                <c:pt idx="10">
                  <c:v>15.1</c:v>
                </c:pt>
                <c:pt idx="11">
                  <c:v>21.2</c:v>
                </c:pt>
                <c:pt idx="12">
                  <c:v>13.3</c:v>
                </c:pt>
                <c:pt idx="13">
                  <c:v>63.8</c:v>
                </c:pt>
                <c:pt idx="14">
                  <c:v>67.5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7B4-475E-A42B-F5A4AE53508F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MRSE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10001" mc:Ignorable="a14" a14:legacySpreadsheetColorIndex="14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FF00FF" mc:Ignorable="a14" a14:legacySpreadsheetColorIndex="14"/>
                </a:gs>
                <a:gs pos="100000">
                  <a:srgbClr xmlns:mc="http://schemas.openxmlformats.org/markup-compatibility/2006" xmlns:a14="http://schemas.microsoft.com/office/drawing/2010/main" val="010001" mc:Ignorable="a14" a14:legacySpreadsheetColorIndex="14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9197">
              <a:noFill/>
            </a:ln>
          </c:spPr>
          <c:invertIfNegative val="0"/>
          <c:dLbls>
            <c:dLbl>
              <c:idx val="2"/>
              <c:layout>
                <c:manualLayout>
                  <c:x val="6.5162905669452487E-3"/>
                  <c:y val="-9.8055956064888594E-3"/>
                </c:manualLayout>
              </c:layout>
              <c:spPr>
                <a:noFill/>
                <a:ln w="29197">
                  <a:noFill/>
                </a:ln>
              </c:spPr>
              <c:txPr>
                <a:bodyPr/>
                <a:lstStyle/>
                <a:p>
                  <a:pPr>
                    <a:defRPr sz="1263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7B4-475E-A42B-F5A4AE53508F}"/>
                </c:ext>
              </c:extLst>
            </c:dLbl>
            <c:dLbl>
              <c:idx val="8"/>
              <c:layout>
                <c:manualLayout>
                  <c:x val="9.5415309566618811E-3"/>
                  <c:y val="-6.642549872110215E-3"/>
                </c:manualLayout>
              </c:layout>
              <c:spPr>
                <a:noFill/>
                <a:ln w="29197">
                  <a:noFill/>
                </a:ln>
              </c:spPr>
              <c:txPr>
                <a:bodyPr/>
                <a:lstStyle/>
                <a:p>
                  <a:pPr>
                    <a:defRPr sz="1263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7B4-475E-A42B-F5A4AE53508F}"/>
                </c:ext>
              </c:extLst>
            </c:dLbl>
            <c:dLbl>
              <c:idx val="14"/>
              <c:layout>
                <c:manualLayout>
                  <c:x val="1.4404555362783041E-4"/>
                  <c:y val="4.4516657640017183E-3"/>
                </c:manualLayout>
              </c:layout>
              <c:spPr>
                <a:noFill/>
                <a:ln w="29197">
                  <a:noFill/>
                </a:ln>
              </c:spPr>
              <c:txPr>
                <a:bodyPr/>
                <a:lstStyle/>
                <a:p>
                  <a:pPr>
                    <a:defRPr sz="1263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7B4-475E-A42B-F5A4AE53508F}"/>
                </c:ext>
              </c:extLst>
            </c:dLbl>
            <c:spPr>
              <a:noFill/>
              <a:ln w="2919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63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万古霉素</c:v>
                </c:pt>
                <c:pt idx="1">
                  <c:v>去甲万古霉素</c:v>
                </c:pt>
                <c:pt idx="2">
                  <c:v>替加环素</c:v>
                </c:pt>
                <c:pt idx="3">
                  <c:v>替考拉宁</c:v>
                </c:pt>
                <c:pt idx="4">
                  <c:v>利奈唑胺</c:v>
                </c:pt>
                <c:pt idx="5">
                  <c:v>利福平</c:v>
                </c:pt>
                <c:pt idx="6">
                  <c:v>奈诺沙星*</c:v>
                </c:pt>
                <c:pt idx="7">
                  <c:v>磷霉素</c:v>
                </c:pt>
                <c:pt idx="8">
                  <c:v>庆大霉素</c:v>
                </c:pt>
                <c:pt idx="9">
                  <c:v>克林霉素</c:v>
                </c:pt>
                <c:pt idx="10">
                  <c:v>环丙沙星</c:v>
                </c:pt>
                <c:pt idx="11">
                  <c:v>复方磺胺甲噁唑</c:v>
                </c:pt>
                <c:pt idx="12">
                  <c:v>左氧氟沙星</c:v>
                </c:pt>
                <c:pt idx="13">
                  <c:v>红霉素</c:v>
                </c:pt>
                <c:pt idx="14">
                  <c:v>青霉素</c:v>
                </c:pt>
                <c:pt idx="15">
                  <c:v>苯唑西林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0.5</c:v>
                </c:pt>
                <c:pt idx="4">
                  <c:v>1.3</c:v>
                </c:pt>
                <c:pt idx="5">
                  <c:v>7.8</c:v>
                </c:pt>
                <c:pt idx="6">
                  <c:v>11</c:v>
                </c:pt>
                <c:pt idx="7">
                  <c:v>12.8</c:v>
                </c:pt>
                <c:pt idx="8">
                  <c:v>20.6</c:v>
                </c:pt>
                <c:pt idx="9">
                  <c:v>36</c:v>
                </c:pt>
                <c:pt idx="10">
                  <c:v>54.4</c:v>
                </c:pt>
                <c:pt idx="11">
                  <c:v>49.8</c:v>
                </c:pt>
                <c:pt idx="12">
                  <c:v>58.3</c:v>
                </c:pt>
                <c:pt idx="13">
                  <c:v>76.900000000000006</c:v>
                </c:pt>
                <c:pt idx="14">
                  <c:v>100</c:v>
                </c:pt>
                <c:pt idx="1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7B4-475E-A42B-F5A4AE535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658096"/>
        <c:axId val="1"/>
      </c:barChart>
      <c:catAx>
        <c:axId val="20065809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26997">
            <a:solidFill>
              <a:srgbClr val="99CCFF"/>
            </a:solidFill>
            <a:prstDash val="solid"/>
          </a:ln>
        </c:spPr>
        <c:txPr>
          <a:bodyPr rot="-1620000" vert="horz"/>
          <a:lstStyle/>
          <a:p>
            <a:pPr>
              <a:defRPr sz="1522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楷体"/>
                <a:cs typeface="Calibri" panose="020F0502020204030204" pitchFamily="34" charset="0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 w="26997">
            <a:solidFill>
              <a:srgbClr val="99CCFF"/>
            </a:solidFill>
            <a:prstDash val="solid"/>
          </a:ln>
        </c:spPr>
        <c:txPr>
          <a:bodyPr rot="0" vert="horz"/>
          <a:lstStyle/>
          <a:p>
            <a:pPr>
              <a:defRPr sz="138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zh-CN"/>
          </a:p>
        </c:txPr>
        <c:crossAx val="200658096"/>
        <c:crosses val="autoZero"/>
        <c:crossBetween val="between"/>
      </c:valAx>
      <c:spPr>
        <a:noFill/>
        <a:ln w="26997">
          <a:solidFill>
            <a:srgbClr val="99CC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6.8680530090385605E-2"/>
          <c:y val="7.6498281024731066E-2"/>
          <c:w val="7.9477376928222654E-2"/>
          <c:h val="8.7520424383571785E-2"/>
        </c:manualLayout>
      </c:layout>
      <c:overlay val="0"/>
      <c:spPr>
        <a:noFill/>
        <a:ln w="29197">
          <a:noFill/>
        </a:ln>
      </c:spPr>
      <c:txPr>
        <a:bodyPr/>
        <a:lstStyle/>
        <a:p>
          <a:pPr>
            <a:defRPr sz="1171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4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946634577654534E-2"/>
          <c:y val="5.1923076923076926E-2"/>
          <c:w val="0.93835238618428507"/>
          <c:h val="0.69213889050081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耐药率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13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FFFF00" mc:Ignorable="a14" a14:legacySpreadsheetColorIndex="13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7437">
              <a:noFill/>
            </a:ln>
          </c:spPr>
          <c:invertIfNegative val="0"/>
          <c:dLbls>
            <c:dLbl>
              <c:idx val="22"/>
              <c:layout>
                <c:manualLayout>
                  <c:x val="0"/>
                  <c:y val="7.18993409227081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DF-424B-8434-9ED625850C79}"/>
                </c:ext>
              </c:extLst>
            </c:dLbl>
            <c:spPr>
              <a:noFill/>
              <a:ln w="2743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97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Sheet1!$B$1:$AA$1</c:f>
              <c:strCache>
                <c:ptCount val="26"/>
                <c:pt idx="0">
                  <c:v>替加环素</c:v>
                </c:pt>
                <c:pt idx="1">
                  <c:v>黏菌素</c:v>
                </c:pt>
                <c:pt idx="2">
                  <c:v>多黏菌素B</c:v>
                </c:pt>
                <c:pt idx="3">
                  <c:v>亚胺培南</c:v>
                </c:pt>
                <c:pt idx="4">
                  <c:v>阿米卡星</c:v>
                </c:pt>
                <c:pt idx="5">
                  <c:v>美罗培南</c:v>
                </c:pt>
                <c:pt idx="6">
                  <c:v>厄他培南</c:v>
                </c:pt>
                <c:pt idx="7">
                  <c:v>呋喃妥因</c:v>
                </c:pt>
                <c:pt idx="8">
                  <c:v>头孢他啶-阿维巴坦</c:v>
                </c:pt>
                <c:pt idx="9">
                  <c:v>磷霉素</c:v>
                </c:pt>
                <c:pt idx="10">
                  <c:v>头孢哌酮-舒巴坦</c:v>
                </c:pt>
                <c:pt idx="11">
                  <c:v>拉氧头孢</c:v>
                </c:pt>
                <c:pt idx="12">
                  <c:v>哌拉西林-他唑巴坦</c:v>
                </c:pt>
                <c:pt idx="13">
                  <c:v>头孢西丁</c:v>
                </c:pt>
                <c:pt idx="14">
                  <c:v>头孢他啶</c:v>
                </c:pt>
                <c:pt idx="15">
                  <c:v>头孢吡肟</c:v>
                </c:pt>
                <c:pt idx="16">
                  <c:v>庆大霉素</c:v>
                </c:pt>
                <c:pt idx="17">
                  <c:v>氨苄西林-舒巴坦</c:v>
                </c:pt>
                <c:pt idx="18">
                  <c:v>头孢曲松</c:v>
                </c:pt>
                <c:pt idx="19">
                  <c:v>复方磺胺甲噁唑</c:v>
                </c:pt>
                <c:pt idx="20">
                  <c:v>头孢呋辛</c:v>
                </c:pt>
                <c:pt idx="21">
                  <c:v>左氧氟沙星</c:v>
                </c:pt>
                <c:pt idx="22">
                  <c:v>头孢唑林</c:v>
                </c:pt>
                <c:pt idx="23">
                  <c:v>环丙沙星</c:v>
                </c:pt>
                <c:pt idx="24">
                  <c:v>哌拉西林</c:v>
                </c:pt>
                <c:pt idx="25">
                  <c:v>氨苄西林</c:v>
                </c:pt>
              </c:strCache>
            </c:strRef>
          </c:cat>
          <c:val>
            <c:numRef>
              <c:f>Sheet1!$B$2:$AA$2</c:f>
              <c:numCache>
                <c:formatCode>General</c:formatCode>
                <c:ptCount val="26"/>
                <c:pt idx="0">
                  <c:v>1.4</c:v>
                </c:pt>
                <c:pt idx="1">
                  <c:v>1.4</c:v>
                </c:pt>
                <c:pt idx="2">
                  <c:v>1.5</c:v>
                </c:pt>
                <c:pt idx="3">
                  <c:v>1.6</c:v>
                </c:pt>
                <c:pt idx="4">
                  <c:v>1.7</c:v>
                </c:pt>
                <c:pt idx="5">
                  <c:v>1.7</c:v>
                </c:pt>
                <c:pt idx="6">
                  <c:v>1.8</c:v>
                </c:pt>
                <c:pt idx="7">
                  <c:v>2.6</c:v>
                </c:pt>
                <c:pt idx="8">
                  <c:v>4.4000000000000004</c:v>
                </c:pt>
                <c:pt idx="9">
                  <c:v>4.8</c:v>
                </c:pt>
                <c:pt idx="10">
                  <c:v>5.2</c:v>
                </c:pt>
                <c:pt idx="11">
                  <c:v>6.3</c:v>
                </c:pt>
                <c:pt idx="12">
                  <c:v>7.4</c:v>
                </c:pt>
                <c:pt idx="13">
                  <c:v>9.6999999999999993</c:v>
                </c:pt>
                <c:pt idx="14">
                  <c:v>22</c:v>
                </c:pt>
                <c:pt idx="15">
                  <c:v>24.9</c:v>
                </c:pt>
                <c:pt idx="16">
                  <c:v>33.799999999999997</c:v>
                </c:pt>
                <c:pt idx="17">
                  <c:v>36</c:v>
                </c:pt>
                <c:pt idx="18">
                  <c:v>51</c:v>
                </c:pt>
                <c:pt idx="19">
                  <c:v>51.1</c:v>
                </c:pt>
                <c:pt idx="20">
                  <c:v>53</c:v>
                </c:pt>
                <c:pt idx="21">
                  <c:v>55.1</c:v>
                </c:pt>
                <c:pt idx="22">
                  <c:v>56.3</c:v>
                </c:pt>
                <c:pt idx="23">
                  <c:v>62</c:v>
                </c:pt>
                <c:pt idx="24">
                  <c:v>75.900000000000006</c:v>
                </c:pt>
                <c:pt idx="25">
                  <c:v>84.1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DF-424B-8434-9ED625850C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794416"/>
        <c:axId val="1"/>
      </c:barChart>
      <c:catAx>
        <c:axId val="1987944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24753">
            <a:solidFill>
              <a:srgbClr val="99CCFF"/>
            </a:solidFill>
            <a:prstDash val="solid"/>
          </a:ln>
        </c:spPr>
        <c:txPr>
          <a:bodyPr rot="-2700000" vert="horz"/>
          <a:lstStyle/>
          <a:p>
            <a:pPr rtl="0">
              <a:defRPr sz="1386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楷体"/>
                <a:cs typeface="Calibri" panose="020F0502020204030204" pitchFamily="34" charset="0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 w="24753">
            <a:solidFill>
              <a:srgbClr val="99CCFF"/>
            </a:solidFill>
            <a:prstDash val="solid"/>
          </a:ln>
        </c:spPr>
        <c:txPr>
          <a:bodyPr rot="0" vert="horz"/>
          <a:lstStyle/>
          <a:p>
            <a:pPr>
              <a:defRPr sz="1297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zh-CN"/>
          </a:p>
        </c:txPr>
        <c:crossAx val="198794416"/>
        <c:crosses val="autoZero"/>
        <c:crossBetween val="between"/>
      </c:valAx>
      <c:spPr>
        <a:noFill/>
        <a:ln w="24753">
          <a:solidFill>
            <a:srgbClr val="99CCFF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67231638418078E-2"/>
          <c:y val="4.9808429118773943E-2"/>
          <c:w val="0.92881355932203391"/>
          <c:h val="0.719481234037186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耐药率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13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FFFF00" mc:Ignorable="a14" a14:legacySpreadsheetColorIndex="13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6730">
              <a:noFill/>
            </a:ln>
          </c:spPr>
          <c:invertIfNegative val="0"/>
          <c:dLbls>
            <c:dLbl>
              <c:idx val="4"/>
              <c:spPr>
                <a:noFill/>
                <a:ln w="26730">
                  <a:noFill/>
                </a:ln>
              </c:spPr>
              <c:txPr>
                <a:bodyPr/>
                <a:lstStyle/>
                <a:p>
                  <a:pPr>
                    <a:defRPr sz="1219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EC2-42F4-B652-DD59DCB3703E}"/>
                </c:ext>
              </c:extLst>
            </c:dLbl>
            <c:dLbl>
              <c:idx val="5"/>
              <c:spPr>
                <a:noFill/>
                <a:ln w="26730">
                  <a:noFill/>
                </a:ln>
              </c:spPr>
              <c:txPr>
                <a:bodyPr/>
                <a:lstStyle/>
                <a:p>
                  <a:pPr>
                    <a:defRPr sz="1219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EC2-42F4-B652-DD59DCB3703E}"/>
                </c:ext>
              </c:extLst>
            </c:dLbl>
            <c:spPr>
              <a:noFill/>
              <a:ln w="2673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19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Sheet1!$B$1:$Z$1</c:f>
              <c:strCache>
                <c:ptCount val="25"/>
                <c:pt idx="0">
                  <c:v>替加环素</c:v>
                </c:pt>
                <c:pt idx="1">
                  <c:v>黏菌素</c:v>
                </c:pt>
                <c:pt idx="2">
                  <c:v>头孢他啶-阿维巴坦</c:v>
                </c:pt>
                <c:pt idx="3">
                  <c:v>多黏菌素B</c:v>
                </c:pt>
                <c:pt idx="4">
                  <c:v>阿米卡星</c:v>
                </c:pt>
                <c:pt idx="5">
                  <c:v>磷霉素</c:v>
                </c:pt>
                <c:pt idx="6">
                  <c:v>拉氧头孢</c:v>
                </c:pt>
                <c:pt idx="7">
                  <c:v>亚胺培南</c:v>
                </c:pt>
                <c:pt idx="8">
                  <c:v>美罗培南</c:v>
                </c:pt>
                <c:pt idx="9">
                  <c:v>厄他培南</c:v>
                </c:pt>
                <c:pt idx="10">
                  <c:v>庆大霉素</c:v>
                </c:pt>
                <c:pt idx="11">
                  <c:v>头孢哌酮-舒巴坦</c:v>
                </c:pt>
                <c:pt idx="12">
                  <c:v>头孢西丁</c:v>
                </c:pt>
                <c:pt idx="13">
                  <c:v>复方磺胺甲噁唑</c:v>
                </c:pt>
                <c:pt idx="14">
                  <c:v>头孢吡肟</c:v>
                </c:pt>
                <c:pt idx="15">
                  <c:v>哌拉西林-他唑巴坦</c:v>
                </c:pt>
                <c:pt idx="16">
                  <c:v>左氧氟沙星</c:v>
                </c:pt>
                <c:pt idx="17">
                  <c:v>头孢他啶</c:v>
                </c:pt>
                <c:pt idx="18">
                  <c:v>头孢曲松</c:v>
                </c:pt>
                <c:pt idx="19">
                  <c:v>环丙沙星</c:v>
                </c:pt>
                <c:pt idx="20">
                  <c:v>头孢呋辛</c:v>
                </c:pt>
                <c:pt idx="21">
                  <c:v>氨苄西林-舒巴坦</c:v>
                </c:pt>
                <c:pt idx="22">
                  <c:v>哌拉西林</c:v>
                </c:pt>
                <c:pt idx="23">
                  <c:v>头孢唑林</c:v>
                </c:pt>
                <c:pt idx="24">
                  <c:v>氨苄西林</c:v>
                </c:pt>
              </c:strCache>
            </c:strRef>
          </c:cat>
          <c:val>
            <c:numRef>
              <c:f>Sheet1!$B$2:$Z$2</c:f>
              <c:numCache>
                <c:formatCode>General</c:formatCode>
                <c:ptCount val="25"/>
                <c:pt idx="0">
                  <c:v>3</c:v>
                </c:pt>
                <c:pt idx="1">
                  <c:v>4.5</c:v>
                </c:pt>
                <c:pt idx="2">
                  <c:v>6.5</c:v>
                </c:pt>
                <c:pt idx="3">
                  <c:v>6.9</c:v>
                </c:pt>
                <c:pt idx="4">
                  <c:v>18.8</c:v>
                </c:pt>
                <c:pt idx="5">
                  <c:v>24.6</c:v>
                </c:pt>
                <c:pt idx="6">
                  <c:v>24.6</c:v>
                </c:pt>
                <c:pt idx="7">
                  <c:v>26.2</c:v>
                </c:pt>
                <c:pt idx="8">
                  <c:v>27.1</c:v>
                </c:pt>
                <c:pt idx="9">
                  <c:v>27.9</c:v>
                </c:pt>
                <c:pt idx="10">
                  <c:v>28.4</c:v>
                </c:pt>
                <c:pt idx="11">
                  <c:v>30.2</c:v>
                </c:pt>
                <c:pt idx="12">
                  <c:v>31.5</c:v>
                </c:pt>
                <c:pt idx="13">
                  <c:v>33.4</c:v>
                </c:pt>
                <c:pt idx="14">
                  <c:v>34</c:v>
                </c:pt>
                <c:pt idx="15">
                  <c:v>34.6</c:v>
                </c:pt>
                <c:pt idx="16">
                  <c:v>35.6</c:v>
                </c:pt>
                <c:pt idx="17">
                  <c:v>37.700000000000003</c:v>
                </c:pt>
                <c:pt idx="18">
                  <c:v>43</c:v>
                </c:pt>
                <c:pt idx="19">
                  <c:v>44.1</c:v>
                </c:pt>
                <c:pt idx="20">
                  <c:v>45.5</c:v>
                </c:pt>
                <c:pt idx="21">
                  <c:v>47</c:v>
                </c:pt>
                <c:pt idx="22">
                  <c:v>49.8</c:v>
                </c:pt>
                <c:pt idx="23">
                  <c:v>50.8</c:v>
                </c:pt>
                <c:pt idx="24">
                  <c:v>91.5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C2-42F4-B652-DD59DCB37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526896"/>
        <c:axId val="1"/>
      </c:barChart>
      <c:catAx>
        <c:axId val="19152689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24711">
            <a:solidFill>
              <a:srgbClr val="99CCFF"/>
            </a:solidFill>
            <a:prstDash val="solid"/>
          </a:ln>
        </c:spPr>
        <c:txPr>
          <a:bodyPr rot="-2700000" vert="horz"/>
          <a:lstStyle/>
          <a:p>
            <a:pPr>
              <a:defRPr sz="1212" b="0" i="0" u="none" strike="noStrike" baseline="0">
                <a:solidFill>
                  <a:schemeClr val="tx1"/>
                </a:solidFill>
                <a:latin typeface="楷体"/>
                <a:ea typeface="楷体"/>
                <a:cs typeface="楷体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 w="24711">
            <a:solidFill>
              <a:srgbClr val="99CCFF"/>
            </a:solidFill>
            <a:prstDash val="solid"/>
          </a:ln>
        </c:spPr>
        <c:txPr>
          <a:bodyPr rot="0" vert="horz"/>
          <a:lstStyle/>
          <a:p>
            <a:pPr>
              <a:defRPr sz="1207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zh-CN"/>
          </a:p>
        </c:txPr>
        <c:crossAx val="191526896"/>
        <c:crosses val="autoZero"/>
        <c:crossBetween val="between"/>
      </c:valAx>
      <c:spPr>
        <a:noFill/>
        <a:ln w="24711">
          <a:solidFill>
            <a:srgbClr val="99CCFF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684418070929539E-2"/>
          <c:y val="5.1823416506717852E-2"/>
          <c:w val="0.91331558192907047"/>
          <c:h val="0.56429942418426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耐药率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13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FFFF00" mc:Ignorable="a14" a14:legacySpreadsheetColorIndex="13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9453">
              <a:noFill/>
            </a:ln>
          </c:spPr>
          <c:invertIfNegative val="0"/>
          <c:dLbls>
            <c:spPr>
              <a:noFill/>
              <a:ln w="2945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2" b="0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Sheet1!$B$1:$V$1</c:f>
              <c:strCache>
                <c:ptCount val="21"/>
                <c:pt idx="0">
                  <c:v>厄他培南</c:v>
                </c:pt>
                <c:pt idx="1">
                  <c:v>美罗培南</c:v>
                </c:pt>
                <c:pt idx="2">
                  <c:v>头孢哌酮-舒巴坦</c:v>
                </c:pt>
                <c:pt idx="3">
                  <c:v>哌拉西林-他唑巴坦</c:v>
                </c:pt>
                <c:pt idx="4">
                  <c:v>阿米卡星</c:v>
                </c:pt>
                <c:pt idx="5">
                  <c:v>拉氧头孢</c:v>
                </c:pt>
                <c:pt idx="6">
                  <c:v>头孢他啶-阿维巴坦</c:v>
                </c:pt>
                <c:pt idx="7">
                  <c:v>亚胺培南</c:v>
                </c:pt>
                <c:pt idx="8">
                  <c:v>头孢西丁</c:v>
                </c:pt>
                <c:pt idx="9">
                  <c:v>头孢他啶</c:v>
                </c:pt>
                <c:pt idx="10">
                  <c:v>头孢吡肟</c:v>
                </c:pt>
                <c:pt idx="11">
                  <c:v>庆大霉素</c:v>
                </c:pt>
                <c:pt idx="12">
                  <c:v>氨苄西林-舒巴坦</c:v>
                </c:pt>
                <c:pt idx="13">
                  <c:v>哌拉西林</c:v>
                </c:pt>
                <c:pt idx="14">
                  <c:v>头孢曲松</c:v>
                </c:pt>
                <c:pt idx="15">
                  <c:v>左氧氟沙星</c:v>
                </c:pt>
                <c:pt idx="16">
                  <c:v>环丙沙星</c:v>
                </c:pt>
                <c:pt idx="17">
                  <c:v>头孢呋辛</c:v>
                </c:pt>
                <c:pt idx="18">
                  <c:v>头孢唑林</c:v>
                </c:pt>
                <c:pt idx="19">
                  <c:v>复方磺胺甲噁唑</c:v>
                </c:pt>
                <c:pt idx="20">
                  <c:v>氨苄西林</c:v>
                </c:pt>
              </c:strCache>
            </c:strRef>
          </c:cat>
          <c:val>
            <c:numRef>
              <c:f>Sheet1!$B$2:$V$2</c:f>
              <c:numCache>
                <c:formatCode>General</c:formatCode>
                <c:ptCount val="21"/>
                <c:pt idx="0">
                  <c:v>1</c:v>
                </c:pt>
                <c:pt idx="1">
                  <c:v>1.2</c:v>
                </c:pt>
                <c:pt idx="2">
                  <c:v>1.3</c:v>
                </c:pt>
                <c:pt idx="3">
                  <c:v>2</c:v>
                </c:pt>
                <c:pt idx="4">
                  <c:v>2.1</c:v>
                </c:pt>
                <c:pt idx="5">
                  <c:v>2.7</c:v>
                </c:pt>
                <c:pt idx="6">
                  <c:v>4.5</c:v>
                </c:pt>
                <c:pt idx="7">
                  <c:v>6.7</c:v>
                </c:pt>
                <c:pt idx="8">
                  <c:v>7.5</c:v>
                </c:pt>
                <c:pt idx="9">
                  <c:v>8.6999999999999993</c:v>
                </c:pt>
                <c:pt idx="10">
                  <c:v>9.3000000000000007</c:v>
                </c:pt>
                <c:pt idx="11">
                  <c:v>23.8</c:v>
                </c:pt>
                <c:pt idx="12">
                  <c:v>32.799999999999997</c:v>
                </c:pt>
                <c:pt idx="13">
                  <c:v>35.4</c:v>
                </c:pt>
                <c:pt idx="14">
                  <c:v>36</c:v>
                </c:pt>
                <c:pt idx="15">
                  <c:v>38.700000000000003</c:v>
                </c:pt>
                <c:pt idx="16">
                  <c:v>48.9</c:v>
                </c:pt>
                <c:pt idx="17">
                  <c:v>50.8</c:v>
                </c:pt>
                <c:pt idx="18">
                  <c:v>57</c:v>
                </c:pt>
                <c:pt idx="19">
                  <c:v>59.5</c:v>
                </c:pt>
                <c:pt idx="20">
                  <c:v>66.5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42-482A-8A78-4B140664E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538160"/>
        <c:axId val="1"/>
      </c:barChart>
      <c:catAx>
        <c:axId val="19653816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29453">
            <a:solidFill>
              <a:srgbClr val="99CCFF"/>
            </a:solidFill>
            <a:prstDash val="solid"/>
          </a:ln>
        </c:spPr>
        <c:txPr>
          <a:bodyPr rot="-2700000" vert="horz"/>
          <a:lstStyle/>
          <a:p>
            <a:pPr>
              <a:defRPr sz="1586" b="0" i="0" u="none" strike="noStrike" baseline="0">
                <a:solidFill>
                  <a:schemeClr val="tx1"/>
                </a:solidFill>
                <a:latin typeface="楷体"/>
                <a:ea typeface="楷体"/>
                <a:cs typeface="楷体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 w="29453">
            <a:solidFill>
              <a:srgbClr val="99CCFF"/>
            </a:solidFill>
            <a:prstDash val="solid"/>
          </a:ln>
        </c:spPr>
        <c:txPr>
          <a:bodyPr rot="0" vert="horz"/>
          <a:lstStyle/>
          <a:p>
            <a:pPr>
              <a:defRPr sz="1392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zh-CN"/>
          </a:p>
        </c:txPr>
        <c:crossAx val="196538160"/>
        <c:crosses val="autoZero"/>
        <c:crossBetween val="between"/>
      </c:valAx>
      <c:spPr>
        <a:noFill/>
        <a:ln w="29453">
          <a:solidFill>
            <a:srgbClr val="99CCFF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6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836426894841112E-2"/>
          <c:y val="5.1823416506717852E-2"/>
          <c:w val="0.89856303374340363"/>
          <c:h val="0.56429942418426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耐药率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13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FFFF00" mc:Ignorable="a14" a14:legacySpreadsheetColorIndex="13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3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7651">
              <a:noFill/>
            </a:ln>
          </c:spPr>
          <c:invertIfNegative val="0"/>
          <c:dLbls>
            <c:dLbl>
              <c:idx val="9"/>
              <c:layout>
                <c:manualLayout>
                  <c:x val="-6.9787638051931888E-3"/>
                  <c:y val="4.4490113537612452E-3"/>
                </c:manualLayout>
              </c:layout>
              <c:spPr>
                <a:noFill/>
                <a:ln w="27651">
                  <a:noFill/>
                </a:ln>
              </c:spPr>
              <c:txPr>
                <a:bodyPr/>
                <a:lstStyle/>
                <a:p>
                  <a:pPr>
                    <a:defRPr sz="1302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1F-4FA6-B8DE-F37154B30CED}"/>
                </c:ext>
              </c:extLst>
            </c:dLbl>
            <c:dLbl>
              <c:idx val="17"/>
              <c:layout>
                <c:manualLayout>
                  <c:x val="-6.9787034928155967E-3"/>
                  <c:y val="6.7406063210573852E-3"/>
                </c:manualLayout>
              </c:layout>
              <c:spPr>
                <a:noFill/>
                <a:ln w="27651">
                  <a:noFill/>
                </a:ln>
              </c:spPr>
              <c:txPr>
                <a:bodyPr/>
                <a:lstStyle/>
                <a:p>
                  <a:pPr>
                    <a:defRPr sz="1302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1F-4FA6-B8DE-F37154B30CED}"/>
                </c:ext>
              </c:extLst>
            </c:dLbl>
            <c:dLbl>
              <c:idx val="19"/>
              <c:layout>
                <c:manualLayout>
                  <c:x val="0"/>
                  <c:y val="2.31414500177478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1F-4FA6-B8DE-F37154B30CED}"/>
                </c:ext>
              </c:extLst>
            </c:dLbl>
            <c:dLbl>
              <c:idx val="20"/>
              <c:layout>
                <c:manualLayout>
                  <c:x val="0"/>
                  <c:y val="2.31414500177477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1F-4FA6-B8DE-F37154B30CED}"/>
                </c:ext>
              </c:extLst>
            </c:dLbl>
            <c:dLbl>
              <c:idx val="21"/>
              <c:layout>
                <c:manualLayout>
                  <c:x val="-1.5503696868963035E-16"/>
                  <c:y val="6.94243500532434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1F-4FA6-B8DE-F37154B30CED}"/>
                </c:ext>
              </c:extLst>
            </c:dLbl>
            <c:spPr>
              <a:noFill/>
              <a:ln w="2765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2" b="0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Sheet1!$B$1:$X$1</c:f>
              <c:strCache>
                <c:ptCount val="23"/>
                <c:pt idx="0">
                  <c:v>阿米卡星</c:v>
                </c:pt>
                <c:pt idx="1">
                  <c:v>黏菌素</c:v>
                </c:pt>
                <c:pt idx="2">
                  <c:v>替加环素</c:v>
                </c:pt>
                <c:pt idx="3">
                  <c:v>多黏菌素B</c:v>
                </c:pt>
                <c:pt idx="4">
                  <c:v>美罗培南</c:v>
                </c:pt>
                <c:pt idx="5">
                  <c:v>亚胺培南</c:v>
                </c:pt>
                <c:pt idx="6">
                  <c:v>厄他培南</c:v>
                </c:pt>
                <c:pt idx="7">
                  <c:v>庆大霉素</c:v>
                </c:pt>
                <c:pt idx="8">
                  <c:v>头孢哌酮-舒巴坦</c:v>
                </c:pt>
                <c:pt idx="9">
                  <c:v>左氧氟沙星</c:v>
                </c:pt>
                <c:pt idx="10">
                  <c:v>头孢吡肟</c:v>
                </c:pt>
                <c:pt idx="11">
                  <c:v>拉氧头孢</c:v>
                </c:pt>
                <c:pt idx="12">
                  <c:v>复方磺胺甲噁唑</c:v>
                </c:pt>
                <c:pt idx="13">
                  <c:v>环丙沙星</c:v>
                </c:pt>
                <c:pt idx="14">
                  <c:v>哌拉西林-他唑巴坦</c:v>
                </c:pt>
                <c:pt idx="15">
                  <c:v>头孢他啶</c:v>
                </c:pt>
                <c:pt idx="16">
                  <c:v>哌拉西林</c:v>
                </c:pt>
                <c:pt idx="17">
                  <c:v>头孢曲松</c:v>
                </c:pt>
                <c:pt idx="18">
                  <c:v>头孢呋辛</c:v>
                </c:pt>
                <c:pt idx="19">
                  <c:v>氨苄西林-舒巴坦</c:v>
                </c:pt>
                <c:pt idx="20">
                  <c:v>氨苄西林</c:v>
                </c:pt>
                <c:pt idx="21">
                  <c:v>头孢唑林</c:v>
                </c:pt>
                <c:pt idx="22">
                  <c:v>头孢西丁</c:v>
                </c:pt>
              </c:strCache>
            </c:strRef>
          </c:cat>
          <c:val>
            <c:numRef>
              <c:f>Sheet1!$B$2:$X$2</c:f>
              <c:numCache>
                <c:formatCode>General</c:formatCode>
                <c:ptCount val="23"/>
                <c:pt idx="0">
                  <c:v>1.3</c:v>
                </c:pt>
                <c:pt idx="1">
                  <c:v>1.4</c:v>
                </c:pt>
                <c:pt idx="2">
                  <c:v>2.2999999999999998</c:v>
                </c:pt>
                <c:pt idx="3">
                  <c:v>8.6</c:v>
                </c:pt>
                <c:pt idx="4">
                  <c:v>9</c:v>
                </c:pt>
                <c:pt idx="5">
                  <c:v>9.6999999999999993</c:v>
                </c:pt>
                <c:pt idx="6">
                  <c:v>14.1</c:v>
                </c:pt>
                <c:pt idx="7">
                  <c:v>15.6</c:v>
                </c:pt>
                <c:pt idx="8">
                  <c:v>17.899999999999999</c:v>
                </c:pt>
                <c:pt idx="9">
                  <c:v>19.399999999999999</c:v>
                </c:pt>
                <c:pt idx="10">
                  <c:v>19.7</c:v>
                </c:pt>
                <c:pt idx="11">
                  <c:v>20.7</c:v>
                </c:pt>
                <c:pt idx="12">
                  <c:v>22.5</c:v>
                </c:pt>
                <c:pt idx="13">
                  <c:v>27.7</c:v>
                </c:pt>
                <c:pt idx="14">
                  <c:v>28.5</c:v>
                </c:pt>
                <c:pt idx="15">
                  <c:v>36.200000000000003</c:v>
                </c:pt>
                <c:pt idx="16">
                  <c:v>41.8</c:v>
                </c:pt>
                <c:pt idx="17">
                  <c:v>41.9</c:v>
                </c:pt>
                <c:pt idx="18">
                  <c:v>51.1</c:v>
                </c:pt>
                <c:pt idx="19">
                  <c:v>61</c:v>
                </c:pt>
                <c:pt idx="20">
                  <c:v>87.4</c:v>
                </c:pt>
                <c:pt idx="21">
                  <c:v>91.2</c:v>
                </c:pt>
                <c:pt idx="22">
                  <c:v>93.9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1F-4FA6-B8DE-F37154B30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829680"/>
        <c:axId val="1"/>
      </c:barChart>
      <c:catAx>
        <c:axId val="19882968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27651">
            <a:solidFill>
              <a:srgbClr val="99CCFF"/>
            </a:solidFill>
            <a:prstDash val="solid"/>
          </a:ln>
        </c:spPr>
        <c:txPr>
          <a:bodyPr rot="-2700000" vert="horz"/>
          <a:lstStyle/>
          <a:p>
            <a:pPr>
              <a:defRPr sz="1523" b="0" i="0" u="none" strike="noStrike" baseline="0">
                <a:solidFill>
                  <a:schemeClr val="tx1"/>
                </a:solidFill>
                <a:latin typeface="楷体"/>
                <a:ea typeface="楷体"/>
                <a:cs typeface="楷体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 w="27651">
            <a:solidFill>
              <a:srgbClr val="99CCFF"/>
            </a:solidFill>
            <a:prstDash val="solid"/>
          </a:ln>
        </c:spPr>
        <c:txPr>
          <a:bodyPr rot="0" vert="horz"/>
          <a:lstStyle/>
          <a:p>
            <a:pPr>
              <a:defRPr sz="1302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zh-CN"/>
          </a:p>
        </c:txPr>
        <c:crossAx val="198829680"/>
        <c:crosses val="autoZero"/>
        <c:crossBetween val="between"/>
      </c:valAx>
      <c:spPr>
        <a:noFill/>
        <a:ln w="27651">
          <a:solidFill>
            <a:srgbClr val="99CCFF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zh-CN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>
            <a:extLst>
              <a:ext uri="{FF2B5EF4-FFF2-40B4-BE49-F238E27FC236}">
                <a16:creationId xmlns:a16="http://schemas.microsoft.com/office/drawing/2014/main" id="{52D17760-9491-2B34-5A3E-F7615B29CF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06" tIns="49053" rIns="98106" bIns="49053" numCol="1" anchor="t" anchorCtr="0" compatLnSpc="1">
            <a:prstTxWarp prst="textNoShape">
              <a:avLst/>
            </a:prstTxWarp>
          </a:bodyPr>
          <a:lstStyle>
            <a:lvl1pPr defTabSz="981075" eaLnBrk="1" hangingPunct="1">
              <a:defRPr sz="13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E33E9C2F-CEF1-7BFB-2EB1-E62415C0289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06" tIns="49053" rIns="98106" bIns="49053" numCol="1" anchor="t" anchorCtr="0" compatLnSpc="1">
            <a:prstTxWarp prst="textNoShape">
              <a:avLst/>
            </a:prstTxWarp>
          </a:bodyPr>
          <a:lstStyle>
            <a:lvl1pPr algn="r" defTabSz="981075" eaLnBrk="1" hangingPunct="1">
              <a:defRPr sz="13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0996" name="Rectangle 4">
            <a:extLst>
              <a:ext uri="{FF2B5EF4-FFF2-40B4-BE49-F238E27FC236}">
                <a16:creationId xmlns:a16="http://schemas.microsoft.com/office/drawing/2014/main" id="{72ABF118-923F-3F31-C42C-656D22A5BF8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06" tIns="49053" rIns="98106" bIns="49053" numCol="1" anchor="b" anchorCtr="0" compatLnSpc="1">
            <a:prstTxWarp prst="textNoShape">
              <a:avLst/>
            </a:prstTxWarp>
          </a:bodyPr>
          <a:lstStyle>
            <a:lvl1pPr defTabSz="981075" eaLnBrk="1" hangingPunct="1">
              <a:defRPr sz="13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0997" name="Rectangle 5">
            <a:extLst>
              <a:ext uri="{FF2B5EF4-FFF2-40B4-BE49-F238E27FC236}">
                <a16:creationId xmlns:a16="http://schemas.microsoft.com/office/drawing/2014/main" id="{08342E5E-28E0-9B1F-2DF3-DAD3D9A44EC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06" tIns="49053" rIns="98106" bIns="49053" numCol="1" anchor="b" anchorCtr="0" compatLnSpc="1">
            <a:prstTxWarp prst="textNoShape">
              <a:avLst/>
            </a:prstTxWarp>
          </a:bodyPr>
          <a:lstStyle>
            <a:lvl1pPr algn="r" defTabSz="981075" eaLnBrk="1" hangingPunct="1">
              <a:defRPr sz="1300"/>
            </a:lvl1pPr>
          </a:lstStyle>
          <a:p>
            <a:pPr>
              <a:defRPr/>
            </a:pPr>
            <a:fld id="{FFD114CA-7312-7C43-86A8-C5991D4B187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39168490-5341-715B-5065-559344E62B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2D456C1A-8282-B2B5-D598-A151D757650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0D895B21-E97F-D0AA-ACBD-C6123FB7342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4C644B5D-B138-9852-30C9-5A83A16A3B8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616DAFAD-4D05-F339-8B6D-F91CB530588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9" name="Rectangle 7">
            <a:extLst>
              <a:ext uri="{FF2B5EF4-FFF2-40B4-BE49-F238E27FC236}">
                <a16:creationId xmlns:a16="http://schemas.microsoft.com/office/drawing/2014/main" id="{0BEC194C-FBD2-EC9C-5CF6-D2A854AC92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FAC3E241-4420-894F-80AC-0F2FDCFBB50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534584" y="214313"/>
            <a:ext cx="10405533" cy="591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F045F02-0256-158F-BBCF-3D1F38E4FF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5C6559-24FD-F675-A5B5-A192C4E37B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FF6189F-F779-42D9-EDC9-6E3C4D8A15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9E331-87E2-7D4E-915E-498ECDDC093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3535874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DABBFB6-0AF3-92E5-586F-3D46C9A9B6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F862481-DE0E-E368-9713-E2795AF15F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723C0FF-E569-F7FD-44C1-2AD30DEAF3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FFBB9-2CE7-8040-93B3-83A75035C2F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8354266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1" y="574675"/>
            <a:ext cx="9910233" cy="6937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575733" y="1449389"/>
            <a:ext cx="11125200" cy="468312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AEDF95-468F-B2CC-EAAF-374EBF972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B5B6A-7B13-0774-E466-A2E381734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E35AA1-F36F-9788-4CD9-FA3CD533EC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782C1-87E5-E244-A227-C851AA88518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8684331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1" y="574675"/>
            <a:ext cx="9910233" cy="6937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5733" y="1449389"/>
            <a:ext cx="11125200" cy="46831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F1C251-411C-3706-2C5C-2616C2F554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F670BE-DBA3-3C92-AD2C-CBC4088AAA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8A3A91-19AA-A20D-2F97-ABE4528E80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9704A-CF7C-1B44-94F1-03CC81C1F7C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8269573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56518" y="188913"/>
            <a:ext cx="8468783" cy="7683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752A043-3B53-1D41-30D6-458CC2E274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50362C-A4DB-E8EB-2C56-662AF1FE3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04411E-A047-8283-ED9E-EE7C5B3C3A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519F4-1D37-4243-B880-18A6BA3827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9416128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4A647ED-518D-0B69-081C-A34129E507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574675"/>
            <a:ext cx="9910763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6741EAC-D8F9-F3B4-D467-B4F8BC0345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449388"/>
            <a:ext cx="1112520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83332" name="Rectangle 4">
            <a:extLst>
              <a:ext uri="{FF2B5EF4-FFF2-40B4-BE49-F238E27FC236}">
                <a16:creationId xmlns:a16="http://schemas.microsoft.com/office/drawing/2014/main" id="{0D0A791F-991C-E64C-DD9D-99BB6E4B6F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3333" name="Rectangle 5">
            <a:extLst>
              <a:ext uri="{FF2B5EF4-FFF2-40B4-BE49-F238E27FC236}">
                <a16:creationId xmlns:a16="http://schemas.microsoft.com/office/drawing/2014/main" id="{44E04F0C-D68B-79D0-9037-5368B3813C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3334" name="Rectangle 6">
            <a:extLst>
              <a:ext uri="{FF2B5EF4-FFF2-40B4-BE49-F238E27FC236}">
                <a16:creationId xmlns:a16="http://schemas.microsoft.com/office/drawing/2014/main" id="{0BDDEF1A-73F0-FD17-8CD3-E16A00D66E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9006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87A5E74-3CB5-9E4A-9B64-04266965AA9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1031" name="Picture 13" descr="chinet-logo new">
            <a:extLst>
              <a:ext uri="{FF2B5EF4-FFF2-40B4-BE49-F238E27FC236}">
                <a16:creationId xmlns:a16="http://schemas.microsoft.com/office/drawing/2014/main" id="{6FCFF643-BB0B-37C5-66B3-9244BB0FAE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" t="64488" r="55780" b="21863"/>
          <a:stretch>
            <a:fillRect/>
          </a:stretch>
        </p:blipFill>
        <p:spPr bwMode="auto">
          <a:xfrm>
            <a:off x="334963" y="112713"/>
            <a:ext cx="177482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1D139D-0098-4504-51FC-E48C9DCBE3AD}"/>
              </a:ext>
            </a:extLst>
          </p:cNvPr>
          <p:cNvSpPr>
            <a:spLocks/>
          </p:cNvSpPr>
          <p:nvPr userDrawn="1"/>
        </p:nvSpPr>
        <p:spPr bwMode="auto">
          <a:xfrm>
            <a:off x="0" y="6308725"/>
            <a:ext cx="12192000" cy="549275"/>
          </a:xfrm>
          <a:prstGeom prst="rect">
            <a:avLst/>
          </a:prstGeom>
          <a:solidFill>
            <a:srgbClr val="98002E"/>
          </a:solidFill>
          <a:ln>
            <a:noFill/>
          </a:ln>
        </p:spPr>
        <p:txBody>
          <a:bodyPr lIns="0" tIns="0" bIns="0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en-US" altLang="zh-CN" sz="1200" b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Calibri" panose="020F0502020204030204" pitchFamily="34" charset="0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Calibri" pitchFamily="34" charset="0"/>
          <a:ea typeface="楷体_GB2312" pitchFamily="49" charset="-122"/>
          <a:cs typeface="楷体_GB231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Calibri" pitchFamily="34" charset="0"/>
          <a:ea typeface="楷体_GB2312" pitchFamily="49" charset="-122"/>
          <a:cs typeface="楷体_GB231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Calibri" pitchFamily="34" charset="0"/>
          <a:ea typeface="楷体_GB2312" pitchFamily="49" charset="-122"/>
          <a:cs typeface="楷体_GB231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Calibri" pitchFamily="34" charset="0"/>
          <a:ea typeface="楷体_GB2312" pitchFamily="49" charset="-122"/>
          <a:cs typeface="楷体_GB231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Calibri" pitchFamily="34" charset="0"/>
          <a:ea typeface="楷体_GB2312" pitchFamily="49" charset="-122"/>
          <a:cs typeface="楷体_GB231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net.org/software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7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51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组合 1">
            <a:extLst>
              <a:ext uri="{FF2B5EF4-FFF2-40B4-BE49-F238E27FC236}">
                <a16:creationId xmlns:a16="http://schemas.microsoft.com/office/drawing/2014/main" id="{08DFF555-266F-A83D-832B-478EE6EA9938}"/>
              </a:ext>
            </a:extLst>
          </p:cNvPr>
          <p:cNvGrpSpPr>
            <a:grpSpLocks/>
          </p:cNvGrpSpPr>
          <p:nvPr/>
        </p:nvGrpSpPr>
        <p:grpSpPr bwMode="auto">
          <a:xfrm>
            <a:off x="0" y="1089025"/>
            <a:ext cx="12192000" cy="5624513"/>
            <a:chOff x="0" y="1089025"/>
            <a:chExt cx="12192000" cy="5624513"/>
          </a:xfrm>
        </p:grpSpPr>
        <p:sp>
          <p:nvSpPr>
            <p:cNvPr id="9223" name="Rectangle 7">
              <a:extLst>
                <a:ext uri="{FF2B5EF4-FFF2-40B4-BE49-F238E27FC236}">
                  <a16:creationId xmlns:a16="http://schemas.microsoft.com/office/drawing/2014/main" id="{8B52CBF3-C555-698D-488C-30AF1165C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68413"/>
              <a:ext cx="12192000" cy="5445125"/>
            </a:xfrm>
            <a:prstGeom prst="rect">
              <a:avLst/>
            </a:prstGeom>
            <a:solidFill>
              <a:srgbClr val="980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224" name="Rectangle 8">
              <a:extLst>
                <a:ext uri="{FF2B5EF4-FFF2-40B4-BE49-F238E27FC236}">
                  <a16:creationId xmlns:a16="http://schemas.microsoft.com/office/drawing/2014/main" id="{046039F9-BA17-F362-27C0-D9468052C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89025"/>
              <a:ext cx="12192000" cy="179388"/>
            </a:xfrm>
            <a:prstGeom prst="rect">
              <a:avLst/>
            </a:prstGeom>
            <a:solidFill>
              <a:srgbClr val="00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楷体_GB2312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9218" name="Rectangle 10">
            <a:extLst>
              <a:ext uri="{FF2B5EF4-FFF2-40B4-BE49-F238E27FC236}">
                <a16:creationId xmlns:a16="http://schemas.microsoft.com/office/drawing/2014/main" id="{0D95831A-4760-CB4A-B2C1-AF14F403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6163"/>
            <a:ext cx="1219200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 dirty="0">
                <a:solidFill>
                  <a:srgbClr val="FFFF00"/>
                </a:solidFill>
                <a:ea typeface="微软雅黑" panose="020B0503020204020204" pitchFamily="34" charset="-122"/>
              </a:rPr>
              <a:t>CHINET 2023</a:t>
            </a:r>
            <a:r>
              <a:rPr lang="zh-CN" altLang="en-US" sz="2800" b="1" dirty="0">
                <a:solidFill>
                  <a:srgbClr val="FFFF00"/>
                </a:solidFill>
                <a:ea typeface="微软雅黑" panose="020B0503020204020204" pitchFamily="34" charset="-122"/>
              </a:rPr>
              <a:t>年上半年细菌耐药监测结果</a:t>
            </a:r>
            <a:br>
              <a:rPr lang="zh-CN" altLang="en-US" sz="2800" b="1" dirty="0">
                <a:solidFill>
                  <a:srgbClr val="FFFF00"/>
                </a:solidFill>
                <a:ea typeface="微软雅黑" panose="020B0503020204020204" pitchFamily="34" charset="-122"/>
              </a:rPr>
            </a:br>
            <a:r>
              <a:rPr lang="zh-CN" altLang="en-US" b="1" dirty="0">
                <a:solidFill>
                  <a:srgbClr val="FFFF00"/>
                </a:solidFill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solidFill>
                  <a:srgbClr val="FFFF00"/>
                </a:solidFill>
                <a:ea typeface="微软雅黑" panose="020B0503020204020204" pitchFamily="34" charset="-122"/>
              </a:rPr>
              <a:t>2023</a:t>
            </a:r>
            <a:r>
              <a:rPr lang="zh-CN" altLang="en-US" b="1" dirty="0">
                <a:solidFill>
                  <a:srgbClr val="FFFF00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b="1" dirty="0">
                <a:solidFill>
                  <a:srgbClr val="FFFF00"/>
                </a:solidFill>
                <a:ea typeface="微软雅黑" panose="020B0503020204020204" pitchFamily="34" charset="-122"/>
              </a:rPr>
              <a:t>1-6</a:t>
            </a:r>
            <a:r>
              <a:rPr lang="zh-CN" altLang="en-US" b="1" dirty="0">
                <a:solidFill>
                  <a:srgbClr val="FFFF00"/>
                </a:solidFill>
                <a:ea typeface="微软雅黑" panose="020B0503020204020204" pitchFamily="34" charset="-122"/>
              </a:rPr>
              <a:t>月）</a:t>
            </a:r>
          </a:p>
        </p:txBody>
      </p:sp>
      <p:sp>
        <p:nvSpPr>
          <p:cNvPr id="9219" name="Rectangle 10">
            <a:extLst>
              <a:ext uri="{FF2B5EF4-FFF2-40B4-BE49-F238E27FC236}">
                <a16:creationId xmlns:a16="http://schemas.microsoft.com/office/drawing/2014/main" id="{201FF411-2B8E-B87D-57A4-35BF94327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26897"/>
            <a:ext cx="121920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胡付品</a:t>
            </a:r>
            <a:r>
              <a:rPr lang="en-US" altLang="zh-CN" sz="2000" dirty="0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2000" dirty="0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郭燕</a:t>
            </a:r>
            <a:r>
              <a:rPr lang="en-US" altLang="zh-CN" sz="2000" dirty="0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2000" dirty="0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吴湜</a:t>
            </a:r>
            <a:r>
              <a:rPr lang="en-US" altLang="zh-CN" sz="2000" dirty="0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2000" dirty="0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杨洋</a:t>
            </a:r>
            <a:r>
              <a:rPr lang="en-US" altLang="zh-CN" sz="2000" dirty="0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2000" dirty="0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尹丹丹</a:t>
            </a:r>
            <a:r>
              <a:rPr lang="en-US" altLang="zh-CN" sz="2000" dirty="0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2000" dirty="0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韩仁如</a:t>
            </a:r>
            <a:r>
              <a:rPr lang="en-US" altLang="zh-CN" sz="2000" dirty="0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2000" dirty="0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丁丽</a:t>
            </a:r>
            <a:r>
              <a:rPr lang="en-US" altLang="zh-CN" sz="2000" dirty="0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2000" dirty="0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申思权</a:t>
            </a:r>
            <a:r>
              <a:rPr lang="en-US" altLang="zh-CN" sz="2000" dirty="0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2000" dirty="0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朱德妹</a:t>
            </a:r>
            <a:r>
              <a:rPr lang="en-US" altLang="zh-CN" sz="2000" dirty="0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2000" dirty="0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汪复</a:t>
            </a:r>
            <a:r>
              <a:rPr lang="en-US" altLang="zh-CN" sz="2000" dirty="0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 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CHINET</a:t>
            </a:r>
            <a:r>
              <a:rPr lang="zh-CN" altLang="en-US" sz="2000" dirty="0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中国细菌耐药监测网全体成员单位</a:t>
            </a:r>
            <a:endParaRPr lang="en-US" altLang="zh-CN" sz="2000" dirty="0">
              <a:solidFill>
                <a:schemeClr val="bg1"/>
              </a:solidFill>
              <a:ea typeface="楷体" panose="02010609060101010101" pitchFamily="49" charset="-122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www.chinets.com</a:t>
            </a:r>
          </a:p>
        </p:txBody>
      </p:sp>
      <p:sp>
        <p:nvSpPr>
          <p:cNvPr id="9220" name="Text Box 15">
            <a:extLst>
              <a:ext uri="{FF2B5EF4-FFF2-40B4-BE49-F238E27FC236}">
                <a16:creationId xmlns:a16="http://schemas.microsoft.com/office/drawing/2014/main" id="{4AC4848F-82C4-2ABF-6D51-E22A94F6B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831850"/>
            <a:ext cx="4030662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b="1">
                <a:ea typeface="宋体" panose="02010600030101010101" pitchFamily="2" charset="-122"/>
              </a:rPr>
              <a:t>China Antimicrobial Surveillance Network (CHINET) </a:t>
            </a:r>
            <a:endParaRPr lang="zh-CN" altLang="en-US" sz="1400" b="1">
              <a:ea typeface="宋体" panose="02010600030101010101" pitchFamily="2" charset="-122"/>
            </a:endParaRPr>
          </a:p>
        </p:txBody>
      </p:sp>
      <p:pic>
        <p:nvPicPr>
          <p:cNvPr id="9221" name="Picture 9" descr="华山医院">
            <a:extLst>
              <a:ext uri="{FF2B5EF4-FFF2-40B4-BE49-F238E27FC236}">
                <a16:creationId xmlns:a16="http://schemas.microsoft.com/office/drawing/2014/main" id="{B913750B-945D-EF8B-5E31-4B5E4F641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" t="5167" r="12712" b="7210"/>
          <a:stretch>
            <a:fillRect/>
          </a:stretch>
        </p:blipFill>
        <p:spPr bwMode="auto">
          <a:xfrm>
            <a:off x="9869488" y="127000"/>
            <a:ext cx="72866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54" descr="研究所logo">
            <a:extLst>
              <a:ext uri="{FF2B5EF4-FFF2-40B4-BE49-F238E27FC236}">
                <a16:creationId xmlns:a16="http://schemas.microsoft.com/office/drawing/2014/main" id="{12C4AAB8-348B-9A20-5EAF-CE19E684C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AFB"/>
              </a:clrFrom>
              <a:clrTo>
                <a:srgbClr val="FE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" t="7925" r="8514" b="13257"/>
          <a:stretch>
            <a:fillRect/>
          </a:stretch>
        </p:blipFill>
        <p:spPr bwMode="auto">
          <a:xfrm>
            <a:off x="10726738" y="133350"/>
            <a:ext cx="1309687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>
            <a:extLst>
              <a:ext uri="{FF2B5EF4-FFF2-40B4-BE49-F238E27FC236}">
                <a16:creationId xmlns:a16="http://schemas.microsoft.com/office/drawing/2014/main" id="{07E3F10E-E4A7-E642-FCB2-6B41D239B19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35300" y="188913"/>
            <a:ext cx="7453313" cy="720725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zh-CN" altLang="en-US" sz="2400" b="1"/>
              <a:t>甲氧西林耐药葡萄球菌检出率变迁</a:t>
            </a:r>
            <a:r>
              <a:rPr lang="zh-CN" altLang="en-US" sz="2400" b="1"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cs typeface="Times New Roman" panose="02020603050405020304" pitchFamily="18" charset="0"/>
              </a:rPr>
              <a:t>2005-2023</a:t>
            </a:r>
            <a:r>
              <a:rPr lang="zh-CN" altLang="en-US" sz="2400" b="1">
                <a:cs typeface="Times New Roman" panose="02020603050405020304" pitchFamily="18" charset="0"/>
              </a:rPr>
              <a:t>）</a:t>
            </a:r>
            <a:endParaRPr lang="zh-CN" altLang="en-US" sz="2400" b="1"/>
          </a:p>
        </p:txBody>
      </p:sp>
      <p:graphicFrame>
        <p:nvGraphicFramePr>
          <p:cNvPr id="18434" name="Object 5">
            <a:extLst>
              <a:ext uri="{FF2B5EF4-FFF2-40B4-BE49-F238E27FC236}">
                <a16:creationId xmlns:a16="http://schemas.microsoft.com/office/drawing/2014/main" id="{F43A02B2-4FAA-0091-FBC4-E6A898ADEF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538" y="793750"/>
          <a:ext cx="11160125" cy="574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Chart" r:id="rId3" imgW="11633200" imgH="5988050" progId="Excel.Chart.8">
                  <p:embed/>
                </p:oleObj>
              </mc:Choice>
              <mc:Fallback>
                <p:oleObj name="Chart" r:id="rId3" imgW="11633200" imgH="5988050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793750"/>
                        <a:ext cx="11160125" cy="574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0" name="Text Box 16">
            <a:extLst>
              <a:ext uri="{FF2B5EF4-FFF2-40B4-BE49-F238E27FC236}">
                <a16:creationId xmlns:a16="http://schemas.microsoft.com/office/drawing/2014/main" id="{993AA66E-08A4-3F36-4D62-5AC0F6ECE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3154363"/>
            <a:ext cx="295275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6161" name="Text Box 17">
            <a:extLst>
              <a:ext uri="{FF2B5EF4-FFF2-40B4-BE49-F238E27FC236}">
                <a16:creationId xmlns:a16="http://schemas.microsoft.com/office/drawing/2014/main" id="{48854107-DF06-D8C5-8ECB-04403F2E4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088" y="6034088"/>
            <a:ext cx="48895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年份</a:t>
            </a:r>
            <a:endParaRPr lang="en-US" altLang="zh-CN" sz="1200" b="1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437" name="Text Box 10">
            <a:extLst>
              <a:ext uri="{FF2B5EF4-FFF2-40B4-BE49-F238E27FC236}">
                <a16:creationId xmlns:a16="http://schemas.microsoft.com/office/drawing/2014/main" id="{15C8B0AA-6A57-17FA-43CB-1E4A88799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5137150"/>
            <a:ext cx="74533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 b="1">
                <a:ea typeface="楷体" panose="02010609060101010101" pitchFamily="49" charset="-122"/>
              </a:rPr>
              <a:t>Other MRCNS</a:t>
            </a:r>
            <a:r>
              <a:rPr lang="zh-CN" altLang="en-US" sz="1200" b="1">
                <a:ea typeface="楷体" panose="02010609060101010101" pitchFamily="49" charset="-122"/>
              </a:rPr>
              <a:t>：指除金葡菌、表皮葡萄球菌、假中间葡萄球菌和施氏葡萄球菌外的其他葡萄球菌中的</a:t>
            </a:r>
            <a:r>
              <a:rPr lang="en-US" altLang="zh-CN" sz="1200" b="1">
                <a:ea typeface="楷体" panose="02010609060101010101" pitchFamily="49" charset="-122"/>
              </a:rPr>
              <a:t>MRCNS</a:t>
            </a:r>
          </a:p>
        </p:txBody>
      </p:sp>
      <p:pic>
        <p:nvPicPr>
          <p:cNvPr id="18438" name="图片 2">
            <a:extLst>
              <a:ext uri="{FF2B5EF4-FFF2-40B4-BE49-F238E27FC236}">
                <a16:creationId xmlns:a16="http://schemas.microsoft.com/office/drawing/2014/main" id="{AAD7EEFD-BC23-67C6-CECB-DF8A4A2EE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8" y="3151188"/>
            <a:ext cx="858837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>
            <a:extLst>
              <a:ext uri="{FF2B5EF4-FFF2-40B4-BE49-F238E27FC236}">
                <a16:creationId xmlns:a16="http://schemas.microsoft.com/office/drawing/2014/main" id="{E2C9BFDA-1A15-F59E-C0A7-39F6E88F2AD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5188" y="271463"/>
            <a:ext cx="9572625" cy="4572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altLang="zh-CN" sz="2000" b="1">
                <a:cs typeface="Times New Roman" panose="02020603050405020304" pitchFamily="18" charset="0"/>
              </a:rPr>
              <a:t>MSSA</a:t>
            </a:r>
            <a:r>
              <a:rPr lang="zh-CN" altLang="en-US" sz="2000" b="1">
                <a:cs typeface="Times New Roman" panose="02020603050405020304" pitchFamily="18" charset="0"/>
              </a:rPr>
              <a:t>（</a:t>
            </a:r>
            <a:r>
              <a:rPr lang="en-US" altLang="zh-CN" sz="2000" b="1">
                <a:cs typeface="Times New Roman" panose="02020603050405020304" pitchFamily="18" charset="0"/>
              </a:rPr>
              <a:t>12751</a:t>
            </a:r>
            <a:r>
              <a:rPr lang="zh-CN" altLang="en-US" sz="2000" b="1">
                <a:cs typeface="Times New Roman" panose="02020603050405020304" pitchFamily="18" charset="0"/>
              </a:rPr>
              <a:t>株）与</a:t>
            </a:r>
            <a:r>
              <a:rPr lang="en-US" altLang="zh-CN" sz="2000" b="1">
                <a:cs typeface="Times New Roman" panose="02020603050405020304" pitchFamily="18" charset="0"/>
              </a:rPr>
              <a:t>MRSA</a:t>
            </a:r>
            <a:r>
              <a:rPr lang="zh-CN" altLang="en-US" sz="2000" b="1">
                <a:cs typeface="Times New Roman" panose="02020603050405020304" pitchFamily="18" charset="0"/>
              </a:rPr>
              <a:t>（</a:t>
            </a:r>
            <a:r>
              <a:rPr lang="en-US" altLang="zh-CN" sz="2000" b="1">
                <a:cs typeface="Times New Roman" panose="02020603050405020304" pitchFamily="18" charset="0"/>
              </a:rPr>
              <a:t>5914</a:t>
            </a:r>
            <a:r>
              <a:rPr lang="zh-CN" altLang="en-US" sz="2000" b="1">
                <a:cs typeface="Times New Roman" panose="02020603050405020304" pitchFamily="18" charset="0"/>
              </a:rPr>
              <a:t>株）对抗菌药的耐药率（</a:t>
            </a:r>
            <a:r>
              <a:rPr lang="en-US" altLang="zh-CN" sz="2000" b="1">
                <a:cs typeface="Times New Roman" panose="02020603050405020304" pitchFamily="18" charset="0"/>
              </a:rPr>
              <a:t>%</a:t>
            </a:r>
            <a:r>
              <a:rPr lang="zh-CN" altLang="en-US" sz="2000" b="1">
                <a:cs typeface="Times New Roman" panose="02020603050405020304" pitchFamily="18" charset="0"/>
              </a:rPr>
              <a:t>）</a:t>
            </a:r>
            <a:endParaRPr lang="en-US" altLang="zh-CN" sz="2000" b="1"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21396C8B-5087-93E1-AD0A-CBAA9FC79755}"/>
              </a:ext>
            </a:extLst>
          </p:cNvPr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359413345"/>
              </p:ext>
            </p:extLst>
          </p:nvPr>
        </p:nvGraphicFramePr>
        <p:xfrm>
          <a:off x="568325" y="908050"/>
          <a:ext cx="11088688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4" name="Text Box 6">
            <a:extLst>
              <a:ext uri="{FF2B5EF4-FFF2-40B4-BE49-F238E27FC236}">
                <a16:creationId xmlns:a16="http://schemas.microsoft.com/office/drawing/2014/main" id="{2F117142-8E5D-1E0E-D1BE-9D489134E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2889250"/>
            <a:ext cx="314325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19460" name="矩形: 圆角 2">
            <a:extLst>
              <a:ext uri="{FF2B5EF4-FFF2-40B4-BE49-F238E27FC236}">
                <a16:creationId xmlns:a16="http://schemas.microsoft.com/office/drawing/2014/main" id="{4B881ED9-7AD1-9C61-8E00-F7BCEDC40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838" y="1862138"/>
            <a:ext cx="7019925" cy="1206500"/>
          </a:xfrm>
          <a:prstGeom prst="roundRect">
            <a:avLst>
              <a:gd name="adj" fmla="val 5341"/>
            </a:avLst>
          </a:prstGeom>
          <a:noFill/>
          <a:ln w="19050" algn="ctr">
            <a:solidFill>
              <a:srgbClr val="3C73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Pct val="90000"/>
            </a:pPr>
            <a:r>
              <a:rPr lang="en-US" altLang="zh-CN" sz="1500">
                <a:ea typeface="楷体" panose="02010609060101010101" pitchFamily="49" charset="-122"/>
              </a:rPr>
              <a:t>MRSA</a:t>
            </a:r>
            <a:r>
              <a:rPr lang="zh-CN" altLang="en-US" sz="1500">
                <a:ea typeface="楷体" panose="02010609060101010101" pitchFamily="49" charset="-122"/>
              </a:rPr>
              <a:t>对抗菌药的耐药率高于</a:t>
            </a:r>
            <a:r>
              <a:rPr lang="en-US" altLang="zh-CN" sz="1500">
                <a:ea typeface="楷体" panose="02010609060101010101" pitchFamily="49" charset="-122"/>
              </a:rPr>
              <a:t>MSSA</a:t>
            </a:r>
            <a:r>
              <a:rPr lang="zh-CN" altLang="en-US" sz="1500">
                <a:ea typeface="楷体" panose="02010609060101010101" pitchFamily="49" charset="-122"/>
              </a:rPr>
              <a:t>，但除外</a:t>
            </a:r>
            <a:r>
              <a:rPr lang="zh-TW" altLang="en-US" sz="1500">
                <a:ea typeface="楷体" panose="02010609060101010101" pitchFamily="49" charset="-122"/>
              </a:rPr>
              <a:t>复方磺胺甲噁唑</a:t>
            </a:r>
            <a:r>
              <a:rPr lang="zh-CN" altLang="en-US" sz="1500">
                <a:ea typeface="楷体" panose="02010609060101010101" pitchFamily="49" charset="-122"/>
              </a:rPr>
              <a:t>（</a:t>
            </a:r>
            <a:r>
              <a:rPr lang="en-US" altLang="zh-CN" sz="1500">
                <a:ea typeface="楷体" panose="02010609060101010101" pitchFamily="49" charset="-122"/>
              </a:rPr>
              <a:t>6.3 % Vs 11.1%</a:t>
            </a:r>
            <a:r>
              <a:rPr lang="zh-CN" altLang="en-US" sz="1500">
                <a:ea typeface="楷体" panose="02010609060101010101" pitchFamily="49" charset="-122"/>
              </a:rPr>
              <a:t>）</a:t>
            </a:r>
            <a:endParaRPr lang="en-US" altLang="zh-CN" sz="1500"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Pct val="90000"/>
            </a:pPr>
            <a:r>
              <a:rPr lang="zh-CN" altLang="en-US" sz="1500">
                <a:ea typeface="楷体" panose="02010609060101010101" pitchFamily="49" charset="-122"/>
              </a:rPr>
              <a:t>葡萄球菌对万古霉素、去甲万古霉素、利奈唑胺、康替唑胺、替考拉宁、替加环素和利福平高度敏感。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500" b="1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9461" name="文本框 2">
            <a:extLst>
              <a:ext uri="{FF2B5EF4-FFF2-40B4-BE49-F238E27FC236}">
                <a16:creationId xmlns:a16="http://schemas.microsoft.com/office/drawing/2014/main" id="{A9E22BFE-C085-351D-CFCD-52BC2D5BC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13" y="5975350"/>
            <a:ext cx="27590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 dirty="0">
                <a:solidFill>
                  <a:srgbClr val="555555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*</a:t>
            </a:r>
            <a:r>
              <a:rPr lang="zh-CN" altLang="en-US" sz="1200" dirty="0">
                <a:solidFill>
                  <a:srgbClr val="555555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 非野生株检出率（肉汤微量稀释法）</a:t>
            </a:r>
          </a:p>
        </p:txBody>
      </p:sp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>
            <a:extLst>
              <a:ext uri="{FF2B5EF4-FFF2-40B4-BE49-F238E27FC236}">
                <a16:creationId xmlns:a16="http://schemas.microsoft.com/office/drawing/2014/main" id="{B21257FF-76DD-5AB9-FCD5-0B524B03939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16163" y="368300"/>
            <a:ext cx="9540875" cy="4572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altLang="zh-CN" sz="2000" b="1">
                <a:cs typeface="Times New Roman" panose="02020603050405020304" pitchFamily="18" charset="0"/>
              </a:rPr>
              <a:t>MSSE</a:t>
            </a:r>
            <a:r>
              <a:rPr lang="zh-CN" altLang="en-US" sz="2000" b="1">
                <a:cs typeface="Times New Roman" panose="02020603050405020304" pitchFamily="18" charset="0"/>
              </a:rPr>
              <a:t>（</a:t>
            </a:r>
            <a:r>
              <a:rPr lang="en-US" altLang="zh-CN" sz="2000" b="1">
                <a:cs typeface="Times New Roman" panose="02020603050405020304" pitchFamily="18" charset="0"/>
              </a:rPr>
              <a:t>622</a:t>
            </a:r>
            <a:r>
              <a:rPr lang="zh-CN" altLang="en-US" sz="2000" b="1">
                <a:cs typeface="Times New Roman" panose="02020603050405020304" pitchFamily="18" charset="0"/>
              </a:rPr>
              <a:t>株）与</a:t>
            </a:r>
            <a:r>
              <a:rPr lang="en-US" altLang="zh-CN" sz="2000" b="1">
                <a:cs typeface="Times New Roman" panose="02020603050405020304" pitchFamily="18" charset="0"/>
              </a:rPr>
              <a:t>MRSE</a:t>
            </a:r>
            <a:r>
              <a:rPr lang="zh-CN" altLang="en-US" sz="2000" b="1">
                <a:cs typeface="Times New Roman" panose="02020603050405020304" pitchFamily="18" charset="0"/>
              </a:rPr>
              <a:t>（</a:t>
            </a:r>
            <a:r>
              <a:rPr lang="en-US" altLang="zh-CN" sz="2000" b="1">
                <a:cs typeface="Times New Roman" panose="02020603050405020304" pitchFamily="18" charset="0"/>
              </a:rPr>
              <a:t>2873</a:t>
            </a:r>
            <a:r>
              <a:rPr lang="zh-CN" altLang="en-US" sz="2000" b="1">
                <a:cs typeface="Times New Roman" panose="02020603050405020304" pitchFamily="18" charset="0"/>
              </a:rPr>
              <a:t>株）对抗菌药的耐药率（</a:t>
            </a:r>
            <a:r>
              <a:rPr lang="en-US" altLang="zh-CN" sz="2000" b="1">
                <a:cs typeface="Times New Roman" panose="02020603050405020304" pitchFamily="18" charset="0"/>
              </a:rPr>
              <a:t>%</a:t>
            </a:r>
            <a:r>
              <a:rPr lang="zh-CN" altLang="en-US" sz="2000" b="1">
                <a:cs typeface="Times New Roman" panose="02020603050405020304" pitchFamily="18" charset="0"/>
              </a:rPr>
              <a:t>）</a:t>
            </a:r>
            <a:endParaRPr lang="en-US" altLang="zh-CN" sz="2000" b="1"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8E703CEB-0CF9-5BCA-EF75-5B652697F27A}"/>
              </a:ext>
            </a:extLst>
          </p:cNvPr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826297663"/>
              </p:ext>
            </p:extLst>
          </p:nvPr>
        </p:nvGraphicFramePr>
        <p:xfrm>
          <a:off x="566738" y="908050"/>
          <a:ext cx="11239500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4" name="Text Box 6">
            <a:extLst>
              <a:ext uri="{FF2B5EF4-FFF2-40B4-BE49-F238E27FC236}">
                <a16:creationId xmlns:a16="http://schemas.microsoft.com/office/drawing/2014/main" id="{31498A4E-5217-BCE9-55F9-E0F6D0A52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2886075"/>
            <a:ext cx="314325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20484" name="矩形: 圆角 2">
            <a:extLst>
              <a:ext uri="{FF2B5EF4-FFF2-40B4-BE49-F238E27FC236}">
                <a16:creationId xmlns:a16="http://schemas.microsoft.com/office/drawing/2014/main" id="{2F2832D6-179B-4444-B2F9-EDF8670A4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1935163"/>
            <a:ext cx="6205538" cy="849312"/>
          </a:xfrm>
          <a:prstGeom prst="roundRect">
            <a:avLst>
              <a:gd name="adj" fmla="val 11657"/>
            </a:avLst>
          </a:prstGeom>
          <a:noFill/>
          <a:ln w="19050" algn="ctr">
            <a:solidFill>
              <a:srgbClr val="3C73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90000"/>
            </a:pPr>
            <a:r>
              <a:rPr lang="en-US" altLang="zh-CN" sz="1500">
                <a:ea typeface="楷体" panose="02010609060101010101" pitchFamily="49" charset="-122"/>
              </a:rPr>
              <a:t>MRSE</a:t>
            </a:r>
            <a:r>
              <a:rPr lang="zh-CN" altLang="en-US" sz="1500">
                <a:ea typeface="楷体" panose="02010609060101010101" pitchFamily="49" charset="-122"/>
              </a:rPr>
              <a:t>对抗菌药的耐药率高于</a:t>
            </a:r>
            <a:r>
              <a:rPr lang="en-US" altLang="zh-CN" sz="1500">
                <a:ea typeface="楷体" panose="02010609060101010101" pitchFamily="49" charset="-122"/>
              </a:rPr>
              <a:t>MSSE</a:t>
            </a:r>
          </a:p>
          <a:p>
            <a:pPr eaLnBrk="1" hangingPunct="1">
              <a:spcBef>
                <a:spcPct val="0"/>
              </a:spcBef>
              <a:buClrTx/>
              <a:buSzPct val="90000"/>
            </a:pPr>
            <a:r>
              <a:rPr lang="zh-CN" altLang="en-US" sz="1400">
                <a:ea typeface="楷体" panose="02010609060101010101" pitchFamily="49" charset="-122"/>
              </a:rPr>
              <a:t>表皮葡萄球菌对万古霉素、去甲万古霉素、替加环素、替考拉宁和利奈唑胺高度敏感</a:t>
            </a:r>
          </a:p>
        </p:txBody>
      </p:sp>
      <p:sp>
        <p:nvSpPr>
          <p:cNvPr id="7" name="文本框 2">
            <a:extLst>
              <a:ext uri="{FF2B5EF4-FFF2-40B4-BE49-F238E27FC236}">
                <a16:creationId xmlns:a16="http://schemas.microsoft.com/office/drawing/2014/main" id="{E92E1841-5C41-4C42-B64D-3A7B52443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402" y="6004568"/>
            <a:ext cx="27590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 dirty="0">
                <a:solidFill>
                  <a:srgbClr val="555555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*</a:t>
            </a:r>
            <a:r>
              <a:rPr lang="zh-CN" altLang="en-US" sz="1200" dirty="0">
                <a:solidFill>
                  <a:srgbClr val="555555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 非野生株检出率（肉汤微量稀释法）</a:t>
            </a:r>
          </a:p>
        </p:txBody>
      </p:sp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>
            <a:extLst>
              <a:ext uri="{FF2B5EF4-FFF2-40B4-BE49-F238E27FC236}">
                <a16:creationId xmlns:a16="http://schemas.microsoft.com/office/drawing/2014/main" id="{B7BEDD23-C042-59C0-87B9-AB5635B2E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163" y="368300"/>
            <a:ext cx="9359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其他</a:t>
            </a:r>
            <a:r>
              <a:rPr lang="en-US" altLang="zh-CN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MSCNS(1713</a:t>
            </a: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株</a:t>
            </a:r>
            <a:r>
              <a:rPr lang="en-US" altLang="zh-CN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MRCNS(6914</a:t>
            </a: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株</a:t>
            </a:r>
            <a:r>
              <a:rPr lang="en-US" altLang="zh-CN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对抗菌药的耐药率（</a:t>
            </a:r>
            <a:r>
              <a:rPr lang="en-US" altLang="zh-CN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%</a:t>
            </a: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2400" b="1">
              <a:solidFill>
                <a:srgbClr val="0000FF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1506" name="Object 5">
            <a:extLst>
              <a:ext uri="{FF2B5EF4-FFF2-40B4-BE49-F238E27FC236}">
                <a16:creationId xmlns:a16="http://schemas.microsoft.com/office/drawing/2014/main" id="{AE04EB32-5BAE-2E94-9149-008160FBDA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8138" y="908050"/>
          <a:ext cx="11488737" cy="545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Chart" r:id="rId3" imgW="11976100" imgH="5689600" progId="Excel.Chart.8">
                  <p:embed/>
                </p:oleObj>
              </mc:Choice>
              <mc:Fallback>
                <p:oleObj name="Chart" r:id="rId3" imgW="11976100" imgH="5689600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908050"/>
                        <a:ext cx="11488737" cy="545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6">
            <a:extLst>
              <a:ext uri="{FF2B5EF4-FFF2-40B4-BE49-F238E27FC236}">
                <a16:creationId xmlns:a16="http://schemas.microsoft.com/office/drawing/2014/main" id="{FDFDDAC0-B328-3489-C35C-D7AD0834F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2794000"/>
            <a:ext cx="314325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21508" name="矩形: 圆角 2">
            <a:extLst>
              <a:ext uri="{FF2B5EF4-FFF2-40B4-BE49-F238E27FC236}">
                <a16:creationId xmlns:a16="http://schemas.microsoft.com/office/drawing/2014/main" id="{A5388846-FA58-8CD6-ACDB-83E544924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563" y="1989138"/>
            <a:ext cx="5310187" cy="1439862"/>
          </a:xfrm>
          <a:prstGeom prst="roundRect">
            <a:avLst>
              <a:gd name="adj" fmla="val 11657"/>
            </a:avLst>
          </a:prstGeom>
          <a:noFill/>
          <a:ln w="19050" algn="ctr">
            <a:solidFill>
              <a:srgbClr val="3C73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90000"/>
            </a:pPr>
            <a:r>
              <a:rPr lang="zh-CN" altLang="en-US" sz="1500">
                <a:ea typeface="楷体" panose="02010609060101010101" pitchFamily="49" charset="-122"/>
              </a:rPr>
              <a:t>其他</a:t>
            </a:r>
            <a:r>
              <a:rPr lang="en-US" altLang="zh-CN" sz="1500">
                <a:ea typeface="楷体" panose="02010609060101010101" pitchFamily="49" charset="-122"/>
              </a:rPr>
              <a:t>MRCNS</a:t>
            </a:r>
            <a:r>
              <a:rPr lang="zh-CN" altLang="en-US" sz="1500">
                <a:ea typeface="楷体" panose="02010609060101010101" pitchFamily="49" charset="-122"/>
              </a:rPr>
              <a:t>和</a:t>
            </a:r>
            <a:r>
              <a:rPr lang="en-US" altLang="zh-CN" sz="1500">
                <a:ea typeface="楷体" panose="02010609060101010101" pitchFamily="49" charset="-122"/>
              </a:rPr>
              <a:t>MSCNS</a:t>
            </a:r>
            <a:r>
              <a:rPr lang="zh-CN" altLang="en-US" sz="1500">
                <a:ea typeface="楷体" panose="02010609060101010101" pitchFamily="49" charset="-122"/>
              </a:rPr>
              <a:t>：指除金葡菌、表皮葡萄球菌、假中间葡萄球菌和施氏葡萄球菌外的其他葡萄球菌；</a:t>
            </a:r>
            <a:endParaRPr lang="en-US" altLang="zh-CN" sz="1500">
              <a:ea typeface="楷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SzPct val="90000"/>
            </a:pPr>
            <a:r>
              <a:rPr lang="en-US" altLang="zh-CN" sz="1500">
                <a:ea typeface="楷体" panose="02010609060101010101" pitchFamily="49" charset="-122"/>
              </a:rPr>
              <a:t>MRCNS</a:t>
            </a:r>
            <a:r>
              <a:rPr lang="zh-CN" altLang="en-US" sz="1500">
                <a:ea typeface="楷体" panose="02010609060101010101" pitchFamily="49" charset="-122"/>
              </a:rPr>
              <a:t>对抗菌药的耐药率高于</a:t>
            </a:r>
            <a:r>
              <a:rPr lang="en-US" altLang="zh-CN" sz="1500">
                <a:ea typeface="楷体" panose="02010609060101010101" pitchFamily="49" charset="-122"/>
              </a:rPr>
              <a:t>MSCNS</a:t>
            </a:r>
            <a:r>
              <a:rPr lang="zh-CN" altLang="en-US" sz="1500">
                <a:ea typeface="楷体" panose="02010609060101010101" pitchFamily="49" charset="-122"/>
              </a:rPr>
              <a:t>（磷霉素除外）；</a:t>
            </a:r>
            <a:endParaRPr lang="en-US" altLang="zh-CN" sz="1500">
              <a:ea typeface="楷体" panose="02010609060101010101" pitchFamily="49" charset="-122"/>
            </a:endParaRPr>
          </a:p>
          <a:p>
            <a:pPr eaLnBrk="1" hangingPunct="1">
              <a:lnSpc>
                <a:spcPts val="2300"/>
              </a:lnSpc>
              <a:spcBef>
                <a:spcPct val="0"/>
              </a:spcBef>
              <a:buClrTx/>
              <a:buSzPct val="90000"/>
            </a:pPr>
            <a:r>
              <a:rPr lang="zh-CN" altLang="en-US" sz="1500">
                <a:ea typeface="楷体" panose="02010609060101010101" pitchFamily="49" charset="-122"/>
              </a:rPr>
              <a:t>其他凝固酶阴性葡萄球菌对万古霉素、去甲万古霉素、替加环素、替考拉宁和利奈唑胺高度敏感</a:t>
            </a:r>
          </a:p>
        </p:txBody>
      </p:sp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4">
            <a:extLst>
              <a:ext uri="{FF2B5EF4-FFF2-40B4-BE49-F238E27FC236}">
                <a16:creationId xmlns:a16="http://schemas.microsoft.com/office/drawing/2014/main" id="{83A7BE0A-7FAC-CC39-1A98-CD729255E0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163" y="728663"/>
          <a:ext cx="11388725" cy="534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Chart" r:id="rId3" imgW="11868150" imgH="5568950" progId="Excel.Chart.8">
                  <p:embed/>
                </p:oleObj>
              </mc:Choice>
              <mc:Fallback>
                <p:oleObj name="Chart" r:id="rId3" imgW="11868150" imgH="556895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728663"/>
                        <a:ext cx="11388725" cy="534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" name="Rectangle 5">
            <a:extLst>
              <a:ext uri="{FF2B5EF4-FFF2-40B4-BE49-F238E27FC236}">
                <a16:creationId xmlns:a16="http://schemas.microsoft.com/office/drawing/2014/main" id="{8946158F-08AB-7C5C-9B54-540B1EE6A79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495550" y="319088"/>
            <a:ext cx="9001125" cy="4699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zh-CN" altLang="en-US" sz="2400" b="1">
                <a:cs typeface="Times New Roman" panose="02020603050405020304" pitchFamily="18" charset="0"/>
              </a:rPr>
              <a:t>粪肠球菌</a:t>
            </a:r>
            <a:r>
              <a:rPr lang="en-US" altLang="zh-CN" sz="2400" b="1">
                <a:cs typeface="Times New Roman" panose="02020603050405020304" pitchFamily="18" charset="0"/>
              </a:rPr>
              <a:t>(6851</a:t>
            </a:r>
            <a:r>
              <a:rPr lang="zh-CN" altLang="en-US" sz="2400" b="1">
                <a:cs typeface="Times New Roman" panose="02020603050405020304" pitchFamily="18" charset="0"/>
              </a:rPr>
              <a:t>株</a:t>
            </a:r>
            <a:r>
              <a:rPr lang="en-US" altLang="zh-CN" sz="2400" b="1"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cs typeface="Times New Roman" panose="02020603050405020304" pitchFamily="18" charset="0"/>
              </a:rPr>
              <a:t>和屎肠球菌</a:t>
            </a:r>
            <a:r>
              <a:rPr lang="en-US" altLang="zh-CN" sz="2400" b="1">
                <a:cs typeface="Times New Roman" panose="02020603050405020304" pitchFamily="18" charset="0"/>
              </a:rPr>
              <a:t>(9736</a:t>
            </a:r>
            <a:r>
              <a:rPr lang="zh-CN" altLang="en-US" sz="2400" b="1">
                <a:cs typeface="Times New Roman" panose="02020603050405020304" pitchFamily="18" charset="0"/>
              </a:rPr>
              <a:t>株</a:t>
            </a:r>
            <a:r>
              <a:rPr lang="en-US" altLang="zh-CN" sz="2400" b="1"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cs typeface="Times New Roman" panose="02020603050405020304" pitchFamily="18" charset="0"/>
              </a:rPr>
              <a:t>对抗菌药的耐药率（</a:t>
            </a:r>
            <a:r>
              <a:rPr lang="en-US" altLang="zh-CN" sz="2400" b="1">
                <a:cs typeface="Times New Roman" panose="02020603050405020304" pitchFamily="18" charset="0"/>
              </a:rPr>
              <a:t>%</a:t>
            </a:r>
            <a:r>
              <a:rPr lang="zh-CN" altLang="en-US" sz="2400" b="1"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D99B3DC7-D6D3-A635-0038-A4EEE065F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67025"/>
            <a:ext cx="314325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22532" name="矩形: 圆角 2">
            <a:extLst>
              <a:ext uri="{FF2B5EF4-FFF2-40B4-BE49-F238E27FC236}">
                <a16:creationId xmlns:a16="http://schemas.microsoft.com/office/drawing/2014/main" id="{D93E017E-8C29-4890-DDBF-C588E095B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700" y="1931988"/>
            <a:ext cx="6170613" cy="642937"/>
          </a:xfrm>
          <a:prstGeom prst="roundRect">
            <a:avLst>
              <a:gd name="adj" fmla="val 11657"/>
            </a:avLst>
          </a:prstGeom>
          <a:noFill/>
          <a:ln w="19050" algn="ctr">
            <a:solidFill>
              <a:srgbClr val="3C73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857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90000"/>
            </a:pPr>
            <a:r>
              <a:rPr lang="zh-CN" altLang="en-US" sz="1500">
                <a:ea typeface="楷体" panose="02010609060101010101" pitchFamily="49" charset="-122"/>
              </a:rPr>
              <a:t>屎肠球菌对抗菌药的耐药率高于粪肠球菌，但氯霉素（</a:t>
            </a:r>
            <a:r>
              <a:rPr lang="en-US" altLang="zh-CN" sz="1500">
                <a:ea typeface="楷体" panose="02010609060101010101" pitchFamily="49" charset="-122"/>
              </a:rPr>
              <a:t>3.4% Vs 23.7%</a:t>
            </a:r>
            <a:r>
              <a:rPr lang="zh-CN" altLang="en-US" sz="1500">
                <a:ea typeface="楷体" panose="02010609060101010101" pitchFamily="49" charset="-122"/>
              </a:rPr>
              <a:t>）、利奈唑胺（</a:t>
            </a:r>
            <a:r>
              <a:rPr lang="en-US" altLang="zh-CN" sz="1500">
                <a:ea typeface="楷体" panose="02010609060101010101" pitchFamily="49" charset="-122"/>
              </a:rPr>
              <a:t>0.3% Vs 3.7%</a:t>
            </a:r>
            <a:r>
              <a:rPr lang="zh-CN" altLang="en-US" sz="1500">
                <a:ea typeface="楷体" panose="02010609060101010101" pitchFamily="49" charset="-122"/>
              </a:rPr>
              <a:t>）和康替唑胺（</a:t>
            </a:r>
            <a:r>
              <a:rPr lang="en-US" altLang="zh-CN" sz="1500">
                <a:ea typeface="楷体" panose="02010609060101010101" pitchFamily="49" charset="-122"/>
              </a:rPr>
              <a:t>0% Vs 1.1%</a:t>
            </a:r>
            <a:r>
              <a:rPr lang="zh-CN" altLang="en-US" sz="1500">
                <a:ea typeface="楷体" panose="02010609060101010101" pitchFamily="49" charset="-122"/>
              </a:rPr>
              <a:t>）反之。</a:t>
            </a:r>
            <a:endParaRPr lang="en-US" altLang="zh-CN" sz="1500">
              <a:ea typeface="楷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SzPct val="90000"/>
            </a:pPr>
            <a:endParaRPr lang="en-US" altLang="zh-CN" sz="1500">
              <a:ea typeface="楷体" panose="02010609060101010101" pitchFamily="49" charset="-122"/>
            </a:endParaRPr>
          </a:p>
        </p:txBody>
      </p:sp>
      <p:sp>
        <p:nvSpPr>
          <p:cNvPr id="22533" name="文本框 2">
            <a:extLst>
              <a:ext uri="{FF2B5EF4-FFF2-40B4-BE49-F238E27FC236}">
                <a16:creationId xmlns:a16="http://schemas.microsoft.com/office/drawing/2014/main" id="{143F2387-7EF9-8AE8-A966-245152BAA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13" y="5975350"/>
            <a:ext cx="2884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>
                <a:solidFill>
                  <a:srgbClr val="555555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*</a:t>
            </a:r>
            <a:r>
              <a:rPr lang="zh-CN" altLang="en-US" sz="1400">
                <a:solidFill>
                  <a:srgbClr val="555555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 ≤</a:t>
            </a:r>
            <a:r>
              <a:rPr lang="en-US" altLang="zh-CN" sz="1400">
                <a:solidFill>
                  <a:srgbClr val="555555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4 WT; </a:t>
            </a:r>
            <a:r>
              <a:rPr lang="zh-CN" altLang="en-US" sz="1400">
                <a:solidFill>
                  <a:srgbClr val="555555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≥</a:t>
            </a:r>
            <a:r>
              <a:rPr lang="en-US" altLang="zh-CN" sz="1400">
                <a:solidFill>
                  <a:srgbClr val="555555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8 NWT</a:t>
            </a:r>
            <a:r>
              <a:rPr lang="zh-CN" altLang="en-US" sz="1400">
                <a:solidFill>
                  <a:srgbClr val="555555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，肉汤微量稀释法</a:t>
            </a:r>
          </a:p>
        </p:txBody>
      </p:sp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>
            <a:extLst>
              <a:ext uri="{FF2B5EF4-FFF2-40B4-BE49-F238E27FC236}">
                <a16:creationId xmlns:a16="http://schemas.microsoft.com/office/drawing/2014/main" id="{CDBD6CB9-6940-22CB-EDBD-97ABECEBF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16163" y="368300"/>
            <a:ext cx="8890000" cy="523875"/>
          </a:xfrm>
        </p:spPr>
        <p:txBody>
          <a:bodyPr/>
          <a:lstStyle/>
          <a:p>
            <a:r>
              <a:rPr lang="zh-CN" altLang="en-US" sz="2400" b="1">
                <a:cs typeface="Times New Roman" panose="02020603050405020304" pitchFamily="18" charset="0"/>
              </a:rPr>
              <a:t>粪肠球菌和屎肠球菌对万古霉素耐药变迁（</a:t>
            </a:r>
            <a:r>
              <a:rPr lang="en-US" altLang="zh-CN" sz="2400" b="1">
                <a:cs typeface="Times New Roman" panose="02020603050405020304" pitchFamily="18" charset="0"/>
              </a:rPr>
              <a:t>2005-2023</a:t>
            </a:r>
            <a:r>
              <a:rPr lang="zh-CN" altLang="en-US" sz="2400" b="1"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3554" name="文本框 5">
            <a:extLst>
              <a:ext uri="{FF2B5EF4-FFF2-40B4-BE49-F238E27FC236}">
                <a16:creationId xmlns:a16="http://schemas.microsoft.com/office/drawing/2014/main" id="{15F8B7FE-A9EA-563A-C37B-028E2E60A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8938" y="6419850"/>
            <a:ext cx="4078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400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数据来源：</a:t>
            </a:r>
            <a:r>
              <a:rPr lang="en-US" altLang="zh-CN" sz="1400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http://www.chinets.com/Data/GermYear</a:t>
            </a:r>
            <a:endParaRPr lang="zh-CN" altLang="en-US" sz="1400">
              <a:solidFill>
                <a:schemeClr val="bg1"/>
              </a:solidFill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23555" name="图片 2">
            <a:extLst>
              <a:ext uri="{FF2B5EF4-FFF2-40B4-BE49-F238E27FC236}">
                <a16:creationId xmlns:a16="http://schemas.microsoft.com/office/drawing/2014/main" id="{89D72668-6543-91C2-CD46-7071F49CF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"/>
          <a:stretch>
            <a:fillRect/>
          </a:stretch>
        </p:blipFill>
        <p:spPr bwMode="auto">
          <a:xfrm>
            <a:off x="157163" y="1558925"/>
            <a:ext cx="11857037" cy="4035425"/>
          </a:xfrm>
          <a:prstGeom prst="rect">
            <a:avLst/>
          </a:prstGeom>
          <a:noFill/>
          <a:ln w="19050">
            <a:solidFill>
              <a:srgbClr val="3C738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F27419AF-8D66-3EFA-7521-36D7DD750A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35300" y="368300"/>
            <a:ext cx="7545388" cy="587375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zh-CN" altLang="en-US" sz="2400" b="1"/>
              <a:t>儿童患者非脑膜炎肺炎链球菌</a:t>
            </a:r>
            <a:r>
              <a:rPr lang="zh-CN" altLang="en-US" sz="2400" b="1">
                <a:cs typeface="Times New Roman" panose="02020603050405020304" pitchFamily="18" charset="0"/>
              </a:rPr>
              <a:t>对抗菌药</a:t>
            </a:r>
            <a:r>
              <a:rPr lang="zh-CN" altLang="en-US" sz="2400" b="1"/>
              <a:t>的敏感性</a:t>
            </a:r>
            <a:r>
              <a:rPr lang="en-US" altLang="zh-CN" sz="2400" b="1"/>
              <a:t>(%)</a:t>
            </a:r>
            <a:endParaRPr lang="zh-CN" altLang="en-US" sz="2400" b="1"/>
          </a:p>
        </p:txBody>
      </p:sp>
      <p:graphicFrame>
        <p:nvGraphicFramePr>
          <p:cNvPr id="19564" name="Group 108">
            <a:extLst>
              <a:ext uri="{FF2B5EF4-FFF2-40B4-BE49-F238E27FC236}">
                <a16:creationId xmlns:a16="http://schemas.microsoft.com/office/drawing/2014/main" id="{5F4F3976-C0E9-BBBF-AF70-DDBB41568FF3}"/>
              </a:ext>
            </a:extLst>
          </p:cNvPr>
          <p:cNvGraphicFramePr>
            <a:graphicFrameLocks noGrp="1"/>
          </p:cNvGraphicFramePr>
          <p:nvPr/>
        </p:nvGraphicFramePr>
        <p:xfrm>
          <a:off x="863600" y="1017588"/>
          <a:ext cx="10621963" cy="4965704"/>
        </p:xfrm>
        <a:graphic>
          <a:graphicData uri="http://schemas.openxmlformats.org/drawingml/2006/table">
            <a:tbl>
              <a:tblPr/>
              <a:tblGrid>
                <a:gridCol w="200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79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79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47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258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抗菌药物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PSSP</a:t>
                      </a: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（</a:t>
                      </a: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5145</a:t>
                      </a: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株） 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　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PISP</a:t>
                      </a: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（</a:t>
                      </a: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537</a:t>
                      </a: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株） 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　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PRSP</a:t>
                      </a: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（</a:t>
                      </a: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76</a:t>
                      </a: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株） 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耐药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敏感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　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耐药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敏感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　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耐药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敏感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青霉素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100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　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　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100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万古霉素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100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100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100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去甲万古霉素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100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100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100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利奈唑胺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100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100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100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康替唑胺</a:t>
                      </a: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*</a:t>
                      </a: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100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100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100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红霉素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98.7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1.1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99.4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0.6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100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克林霉素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94.1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4.5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95.5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4.5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-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-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复方磺胺甲噁唑</a:t>
                      </a: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64.4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23.1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80.1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7.2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-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-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左氧氟沙星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0.3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99.6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100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100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莫西沙星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0.1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99.8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100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100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2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氯霉素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8.6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91.4</a:t>
                      </a: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　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4.5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95.5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　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4.5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95.5</a:t>
                      </a:r>
                    </a:p>
                  </a:txBody>
                  <a:tcPr marL="9526" marR="9526" marT="952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文本框 2">
            <a:extLst>
              <a:ext uri="{FF2B5EF4-FFF2-40B4-BE49-F238E27FC236}">
                <a16:creationId xmlns:a16="http://schemas.microsoft.com/office/drawing/2014/main" id="{5E8D0F77-CC6D-4E43-9C69-DB948B5A1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6026150"/>
            <a:ext cx="27590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 dirty="0">
                <a:solidFill>
                  <a:srgbClr val="555555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*</a:t>
            </a:r>
            <a:r>
              <a:rPr lang="zh-CN" altLang="en-US" sz="1200" dirty="0">
                <a:solidFill>
                  <a:srgbClr val="555555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 非野生株检出率（肉汤微量稀释法）</a:t>
            </a:r>
          </a:p>
        </p:txBody>
      </p:sp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6EB01702-E3E1-67F6-73AF-304C575041E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35300" y="368300"/>
            <a:ext cx="7545388" cy="587375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zh-CN" altLang="en-US" sz="2400" b="1"/>
              <a:t>成人患者非脑膜炎肺炎链球菌</a:t>
            </a:r>
            <a:r>
              <a:rPr lang="zh-CN" altLang="en-US" sz="2400" b="1">
                <a:cs typeface="Times New Roman" panose="02020603050405020304" pitchFamily="18" charset="0"/>
              </a:rPr>
              <a:t>对抗菌药</a:t>
            </a:r>
            <a:r>
              <a:rPr lang="zh-CN" altLang="en-US" sz="2400" b="1"/>
              <a:t>的敏感性</a:t>
            </a:r>
            <a:r>
              <a:rPr lang="en-US" altLang="zh-CN" sz="2400" b="1"/>
              <a:t>(%)</a:t>
            </a:r>
            <a:endParaRPr lang="zh-CN" altLang="en-US" sz="2400" b="1"/>
          </a:p>
        </p:txBody>
      </p:sp>
      <p:graphicFrame>
        <p:nvGraphicFramePr>
          <p:cNvPr id="19563" name="Group 107">
            <a:extLst>
              <a:ext uri="{FF2B5EF4-FFF2-40B4-BE49-F238E27FC236}">
                <a16:creationId xmlns:a16="http://schemas.microsoft.com/office/drawing/2014/main" id="{1BDEF1BB-5731-ABDE-8B9F-FC900AC98296}"/>
              </a:ext>
            </a:extLst>
          </p:cNvPr>
          <p:cNvGraphicFramePr>
            <a:graphicFrameLocks noGrp="1"/>
          </p:cNvGraphicFramePr>
          <p:nvPr/>
        </p:nvGraphicFramePr>
        <p:xfrm>
          <a:off x="874713" y="1089025"/>
          <a:ext cx="10442575" cy="5159378"/>
        </p:xfrm>
        <a:graphic>
          <a:graphicData uri="http://schemas.openxmlformats.org/drawingml/2006/table">
            <a:tbl>
              <a:tblPr/>
              <a:tblGrid>
                <a:gridCol w="1970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8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88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66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3338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抗菌药物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PSSP</a:t>
                      </a: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（</a:t>
                      </a: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939</a:t>
                      </a: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株） 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　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PISP</a:t>
                      </a: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（</a:t>
                      </a: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33</a:t>
                      </a: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株） 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　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PRSP</a:t>
                      </a: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（</a:t>
                      </a: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8</a:t>
                      </a: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株） 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耐药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敏感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　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耐药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敏感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　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耐药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敏感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青霉素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100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　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　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-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-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万古霉素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100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100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-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-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去甲万古霉素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100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100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-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-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利奈唑胺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100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100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-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-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红霉素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93.6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5.2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100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-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-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克林霉素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90.8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8.3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96.9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3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-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-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复方磺胺甲噁唑</a:t>
                      </a: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53.4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32.8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74.2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16.1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-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-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左氧氟沙星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4.7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94.3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-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-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-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-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莫西沙星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2.9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95.6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8.7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91.3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-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-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氯霉素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12.5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87.5</a:t>
                      </a:r>
                      <a:endParaRPr kumimoji="0" lang="zh-CN" alt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　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4.5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95.5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　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-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-</a:t>
                      </a:r>
                    </a:p>
                  </a:txBody>
                  <a:tcPr marL="9526" marR="9526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A8E41A3B-89D2-5647-1969-73D7629DB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341313"/>
            <a:ext cx="75612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溶血性链球菌对抗菌药的耐药率（</a:t>
            </a:r>
            <a:r>
              <a:rPr lang="en-US" altLang="zh-CN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%</a:t>
            </a: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graphicFrame>
        <p:nvGraphicFramePr>
          <p:cNvPr id="87116" name="Group 76">
            <a:extLst>
              <a:ext uri="{FF2B5EF4-FFF2-40B4-BE49-F238E27FC236}">
                <a16:creationId xmlns:a16="http://schemas.microsoft.com/office/drawing/2014/main" id="{C2AA11A2-BA95-B196-DB06-A033736019B6}"/>
              </a:ext>
            </a:extLst>
          </p:cNvPr>
          <p:cNvGraphicFramePr>
            <a:graphicFrameLocks noGrp="1"/>
          </p:cNvGraphicFramePr>
          <p:nvPr/>
        </p:nvGraphicFramePr>
        <p:xfrm>
          <a:off x="874713" y="966788"/>
          <a:ext cx="10621962" cy="5226050"/>
        </p:xfrm>
        <a:graphic>
          <a:graphicData uri="http://schemas.openxmlformats.org/drawingml/2006/table">
            <a:tbl>
              <a:tblPr/>
              <a:tblGrid>
                <a:gridCol w="1741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1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74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4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070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抗菌药物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A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群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B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群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C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群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F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群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G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群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草链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 (n=454)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 (n=3239)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 (n=242)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 (n=14)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 (n=23)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 (n=1902)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青霉素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8.1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红霉素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90.1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74.3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66.7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85.7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91.3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66.7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克林霉素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87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60.8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60.2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100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87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57.3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头孢噻肟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7.4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头孢曲松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楷体_GB2312" pitchFamily="49" charset="-122"/>
                      </a:endParaRP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11.2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0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万古霉素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0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利奈唑胺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0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左氧氟沙星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0.7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43.2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5.3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0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楷体_GB2312" pitchFamily="49" charset="-122"/>
                        </a:rPr>
                        <a:t>13.7</a:t>
                      </a:r>
                    </a:p>
                  </a:txBody>
                  <a:tcPr marL="9163" marR="9163" marT="916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>
            <a:extLst>
              <a:ext uri="{FF2B5EF4-FFF2-40B4-BE49-F238E27FC236}">
                <a16:creationId xmlns:a16="http://schemas.microsoft.com/office/drawing/2014/main" id="{34148F3D-9D99-F046-D04A-7ABD4152C528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041525" y="417513"/>
            <a:ext cx="8407400" cy="60325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zh-CN" altLang="en-US" sz="2400" b="1"/>
              <a:t>历年主要革兰阴性杆菌分离率变迁（</a:t>
            </a:r>
            <a:r>
              <a:rPr lang="en-US" altLang="zh-CN" sz="2400" b="1"/>
              <a:t>2005-2023</a:t>
            </a:r>
            <a:r>
              <a:rPr lang="zh-CN" altLang="en-US" sz="2400" b="1"/>
              <a:t>）</a:t>
            </a:r>
            <a:endParaRPr lang="zh-CN" altLang="en-US" sz="2400" b="1">
              <a:solidFill>
                <a:schemeClr val="hlink"/>
              </a:solidFill>
            </a:endParaRPr>
          </a:p>
        </p:txBody>
      </p:sp>
      <p:graphicFrame>
        <p:nvGraphicFramePr>
          <p:cNvPr id="27650" name="Object 6">
            <a:extLst>
              <a:ext uri="{FF2B5EF4-FFF2-40B4-BE49-F238E27FC236}">
                <a16:creationId xmlns:a16="http://schemas.microsoft.com/office/drawing/2014/main" id="{1DA230D2-DDEB-D6C0-AE7E-43729D7097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8138" y="908050"/>
          <a:ext cx="11518900" cy="521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Chart" r:id="rId3" imgW="12007850" imgH="5441950" progId="Excel.Chart.8">
                  <p:embed/>
                </p:oleObj>
              </mc:Choice>
              <mc:Fallback>
                <p:oleObj name="Chart" r:id="rId3" imgW="12007850" imgH="5441950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908050"/>
                        <a:ext cx="11518900" cy="521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Text Box 7">
            <a:extLst>
              <a:ext uri="{FF2B5EF4-FFF2-40B4-BE49-F238E27FC236}">
                <a16:creationId xmlns:a16="http://schemas.microsoft.com/office/drawing/2014/main" id="{43EC5579-87E9-B01B-8B1E-81378A0F4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0063" y="2254250"/>
            <a:ext cx="1714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200" b="1">
                <a:ea typeface="楷体" panose="02010609060101010101" pitchFamily="49" charset="-122"/>
                <a:cs typeface="Calibri" panose="020F0502020204030204" pitchFamily="34" charset="0"/>
              </a:rPr>
              <a:t>大肠埃希菌（≥</a:t>
            </a:r>
            <a:r>
              <a:rPr lang="en-US" altLang="zh-CN" sz="1200" b="1">
                <a:ea typeface="楷体" panose="02010609060101010101" pitchFamily="49" charset="-122"/>
                <a:cs typeface="Calibri" panose="020F0502020204030204" pitchFamily="34" charset="0"/>
              </a:rPr>
              <a:t>3949</a:t>
            </a:r>
            <a:r>
              <a:rPr lang="zh-CN" altLang="en-US" sz="1200" b="1">
                <a:ea typeface="楷体" panose="02010609060101010101" pitchFamily="49" charset="-122"/>
                <a:cs typeface="Calibri" panose="020F0502020204030204" pitchFamily="34" charset="0"/>
              </a:rPr>
              <a:t>）</a:t>
            </a:r>
          </a:p>
        </p:txBody>
      </p:sp>
      <p:sp>
        <p:nvSpPr>
          <p:cNvPr id="27652" name="Text Box 8">
            <a:extLst>
              <a:ext uri="{FF2B5EF4-FFF2-40B4-BE49-F238E27FC236}">
                <a16:creationId xmlns:a16="http://schemas.microsoft.com/office/drawing/2014/main" id="{A5A8AC0A-49C1-0DB8-01C9-C86283F21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0063" y="2974975"/>
            <a:ext cx="1936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200" b="1">
                <a:ea typeface="楷体" panose="02010609060101010101" pitchFamily="49" charset="-122"/>
                <a:cs typeface="Calibri" panose="020F0502020204030204" pitchFamily="34" charset="0"/>
              </a:rPr>
              <a:t>肺炎克雷伯菌（ ≥ </a:t>
            </a:r>
            <a:r>
              <a:rPr lang="en-US" altLang="zh-CN" sz="1200" b="1">
                <a:ea typeface="楷体" panose="02010609060101010101" pitchFamily="49" charset="-122"/>
                <a:cs typeface="Calibri" panose="020F0502020204030204" pitchFamily="34" charset="0"/>
              </a:rPr>
              <a:t>2136</a:t>
            </a:r>
            <a:r>
              <a:rPr lang="zh-CN" altLang="en-US" sz="1200" b="1">
                <a:ea typeface="楷体" panose="02010609060101010101" pitchFamily="49" charset="-122"/>
                <a:cs typeface="Calibri" panose="020F0502020204030204" pitchFamily="34" charset="0"/>
              </a:rPr>
              <a:t>）</a:t>
            </a:r>
          </a:p>
        </p:txBody>
      </p:sp>
      <p:sp>
        <p:nvSpPr>
          <p:cNvPr id="27653" name="Text Box 9">
            <a:extLst>
              <a:ext uri="{FF2B5EF4-FFF2-40B4-BE49-F238E27FC236}">
                <a16:creationId xmlns:a16="http://schemas.microsoft.com/office/drawing/2014/main" id="{E995E8B0-3F04-A2A0-1369-1A13760FE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0063" y="3875088"/>
            <a:ext cx="1901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200" b="1">
                <a:ea typeface="楷体" panose="02010609060101010101" pitchFamily="49" charset="-122"/>
                <a:cs typeface="Calibri" panose="020F0502020204030204" pitchFamily="34" charset="0"/>
              </a:rPr>
              <a:t>鲍曼不动杆菌（ ≥</a:t>
            </a:r>
            <a:r>
              <a:rPr lang="en-US" altLang="zh-CN" sz="1200" b="1">
                <a:ea typeface="楷体" panose="02010609060101010101" pitchFamily="49" charset="-122"/>
                <a:cs typeface="Calibri" panose="020F0502020204030204" pitchFamily="34" charset="0"/>
              </a:rPr>
              <a:t>2016</a:t>
            </a:r>
            <a:r>
              <a:rPr lang="zh-CN" altLang="en-US" sz="1200" b="1">
                <a:ea typeface="楷体" panose="02010609060101010101" pitchFamily="49" charset="-122"/>
                <a:cs typeface="Calibri" panose="020F0502020204030204" pitchFamily="34" charset="0"/>
              </a:rPr>
              <a:t>）</a:t>
            </a:r>
          </a:p>
        </p:txBody>
      </p:sp>
      <p:sp>
        <p:nvSpPr>
          <p:cNvPr id="27654" name="Text Box 10">
            <a:extLst>
              <a:ext uri="{FF2B5EF4-FFF2-40B4-BE49-F238E27FC236}">
                <a16:creationId xmlns:a16="http://schemas.microsoft.com/office/drawing/2014/main" id="{FDCDB35F-9EA4-008E-54B8-96A7CFEF5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0063" y="4149725"/>
            <a:ext cx="1901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200" b="1">
                <a:ea typeface="楷体" panose="02010609060101010101" pitchFamily="49" charset="-122"/>
                <a:cs typeface="Calibri" panose="020F0502020204030204" pitchFamily="34" charset="0"/>
              </a:rPr>
              <a:t>铜绿假单胞菌（ ≥</a:t>
            </a:r>
            <a:r>
              <a:rPr lang="en-US" altLang="zh-CN" sz="1200" b="1">
                <a:ea typeface="楷体" panose="02010609060101010101" pitchFamily="49" charset="-122"/>
                <a:cs typeface="Calibri" panose="020F0502020204030204" pitchFamily="34" charset="0"/>
              </a:rPr>
              <a:t>2646</a:t>
            </a:r>
            <a:r>
              <a:rPr lang="zh-CN" altLang="en-US" sz="1200" b="1">
                <a:ea typeface="楷体" panose="02010609060101010101" pitchFamily="49" charset="-122"/>
                <a:cs typeface="Calibri" panose="020F0502020204030204" pitchFamily="34" charset="0"/>
              </a:rPr>
              <a:t>）</a:t>
            </a:r>
          </a:p>
        </p:txBody>
      </p:sp>
      <p:sp>
        <p:nvSpPr>
          <p:cNvPr id="27655" name="Text Box 11">
            <a:extLst>
              <a:ext uri="{FF2B5EF4-FFF2-40B4-BE49-F238E27FC236}">
                <a16:creationId xmlns:a16="http://schemas.microsoft.com/office/drawing/2014/main" id="{C619E288-7EC0-2DF6-344B-6A101071A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0063" y="5162550"/>
            <a:ext cx="1671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200" b="1">
                <a:ea typeface="楷体" panose="02010609060101010101" pitchFamily="49" charset="-122"/>
                <a:cs typeface="Calibri" panose="020F0502020204030204" pitchFamily="34" charset="0"/>
              </a:rPr>
              <a:t>阴沟肠杆菌（ ≥</a:t>
            </a:r>
            <a:r>
              <a:rPr lang="en-US" altLang="zh-CN" sz="1200" b="1">
                <a:ea typeface="楷体" panose="02010609060101010101" pitchFamily="49" charset="-122"/>
                <a:cs typeface="Calibri" panose="020F0502020204030204" pitchFamily="34" charset="0"/>
              </a:rPr>
              <a:t>641</a:t>
            </a:r>
            <a:r>
              <a:rPr lang="zh-CN" altLang="en-US" sz="1200" b="1">
                <a:ea typeface="楷体" panose="02010609060101010101" pitchFamily="49" charset="-122"/>
                <a:cs typeface="Calibri" panose="020F0502020204030204" pitchFamily="34" charset="0"/>
              </a:rPr>
              <a:t>）</a:t>
            </a:r>
          </a:p>
        </p:txBody>
      </p:sp>
      <p:sp>
        <p:nvSpPr>
          <p:cNvPr id="27656" name="Text Box 12">
            <a:extLst>
              <a:ext uri="{FF2B5EF4-FFF2-40B4-BE49-F238E27FC236}">
                <a16:creationId xmlns:a16="http://schemas.microsoft.com/office/drawing/2014/main" id="{E2D78900-3B80-99FE-64C8-6C7CE799A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0063" y="4889500"/>
            <a:ext cx="2206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200" b="1">
                <a:ea typeface="楷体" panose="02010609060101010101" pitchFamily="49" charset="-122"/>
                <a:cs typeface="Calibri" panose="020F0502020204030204" pitchFamily="34" charset="0"/>
              </a:rPr>
              <a:t>嗜麦芽窄食单胞菌（ ≥</a:t>
            </a:r>
            <a:r>
              <a:rPr lang="en-US" altLang="zh-CN" sz="1200" b="1">
                <a:ea typeface="楷体" panose="02010609060101010101" pitchFamily="49" charset="-122"/>
                <a:cs typeface="Calibri" panose="020F0502020204030204" pitchFamily="34" charset="0"/>
              </a:rPr>
              <a:t>1088</a:t>
            </a:r>
            <a:r>
              <a:rPr lang="zh-CN" altLang="en-US" sz="1200" b="1">
                <a:ea typeface="楷体" panose="02010609060101010101" pitchFamily="49" charset="-122"/>
                <a:cs typeface="Calibri" panose="020F0502020204030204" pitchFamily="34" charset="0"/>
              </a:rPr>
              <a:t>）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3D8B1198-A8CA-E97C-6E5A-4CF29BA56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5903913"/>
            <a:ext cx="48895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年份</a:t>
            </a:r>
            <a:endParaRPr lang="en-US" altLang="zh-CN" sz="1200" b="1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7658" name="图片 3">
            <a:extLst>
              <a:ext uri="{FF2B5EF4-FFF2-40B4-BE49-F238E27FC236}">
                <a16:creationId xmlns:a16="http://schemas.microsoft.com/office/drawing/2014/main" id="{CAEDB2C3-B446-AE09-6546-32139043D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5392738"/>
            <a:ext cx="7588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1">
            <a:extLst>
              <a:ext uri="{FF2B5EF4-FFF2-40B4-BE49-F238E27FC236}">
                <a16:creationId xmlns:a16="http://schemas.microsoft.com/office/drawing/2014/main" id="{696C20D4-55F2-4A48-FF47-31652F4C3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255588"/>
            <a:ext cx="9361487" cy="539750"/>
          </a:xfrm>
        </p:spPr>
        <p:txBody>
          <a:bodyPr/>
          <a:lstStyle/>
          <a:p>
            <a:pPr eaLnBrk="1" hangingPunct="1"/>
            <a:r>
              <a:rPr lang="zh-CN" altLang="en-US" sz="2400" b="1"/>
              <a:t>致谢所有一直以来大力支持</a:t>
            </a:r>
            <a:r>
              <a:rPr lang="en-US" altLang="zh-CN" sz="2400" b="1"/>
              <a:t>CHINET</a:t>
            </a:r>
            <a:r>
              <a:rPr lang="zh-CN" altLang="en-US" sz="2400" b="1"/>
              <a:t>网发展的单位和个人</a:t>
            </a:r>
          </a:p>
        </p:txBody>
      </p:sp>
      <p:sp>
        <p:nvSpPr>
          <p:cNvPr id="10242" name="矩形: 圆角 1">
            <a:extLst>
              <a:ext uri="{FF2B5EF4-FFF2-40B4-BE49-F238E27FC236}">
                <a16:creationId xmlns:a16="http://schemas.microsoft.com/office/drawing/2014/main" id="{45BC3C91-AC39-085E-34DC-1F23574B0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3" y="1628775"/>
            <a:ext cx="11582400" cy="4430713"/>
          </a:xfrm>
          <a:prstGeom prst="roundRect">
            <a:avLst>
              <a:gd name="adj" fmla="val 1718"/>
            </a:avLst>
          </a:prstGeom>
          <a:noFill/>
          <a:ln w="19050" algn="ctr">
            <a:solidFill>
              <a:srgbClr val="3C77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0243" name="文本框 6">
            <a:extLst>
              <a:ext uri="{FF2B5EF4-FFF2-40B4-BE49-F238E27FC236}">
                <a16:creationId xmlns:a16="http://schemas.microsoft.com/office/drawing/2014/main" id="{60AFAE5F-BA78-238D-1DCD-8E4AFF132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089025"/>
            <a:ext cx="11582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版权申明：本监测网数据由成员单位共享，禁止他人未经授权使用本网数据用于文章发表，违者必究。</a:t>
            </a:r>
            <a:endParaRPr lang="zh-CN" altLang="en-US" sz="1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44" name="图片 6">
            <a:extLst>
              <a:ext uri="{FF2B5EF4-FFF2-40B4-BE49-F238E27FC236}">
                <a16:creationId xmlns:a16="http://schemas.microsoft.com/office/drawing/2014/main" id="{97D99D6E-4388-7C9C-6E4F-27D34A70B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34003" r="31714" b="22031"/>
          <a:stretch>
            <a:fillRect/>
          </a:stretch>
        </p:blipFill>
        <p:spPr bwMode="auto">
          <a:xfrm>
            <a:off x="428625" y="1704975"/>
            <a:ext cx="8842375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3" descr="qrcode_for_gh_95deb6337ab1_430">
            <a:extLst>
              <a:ext uri="{FF2B5EF4-FFF2-40B4-BE49-F238E27FC236}">
                <a16:creationId xmlns:a16="http://schemas.microsoft.com/office/drawing/2014/main" id="{B088A587-4B68-8EF2-A914-B1BCC7ECF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5586" r="5536" b="5536"/>
          <a:stretch>
            <a:fillRect/>
          </a:stretch>
        </p:blipFill>
        <p:spPr bwMode="auto">
          <a:xfrm>
            <a:off x="9620250" y="3249613"/>
            <a:ext cx="198120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矩形 1">
            <a:extLst>
              <a:ext uri="{FF2B5EF4-FFF2-40B4-BE49-F238E27FC236}">
                <a16:creationId xmlns:a16="http://schemas.microsoft.com/office/drawing/2014/main" id="{BDA0EFD2-8D9B-48EA-9603-41F0A5482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2200" y="6429375"/>
            <a:ext cx="464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下载地址：http://www.chinets.com/Document</a:t>
            </a:r>
          </a:p>
        </p:txBody>
      </p:sp>
      <p:sp>
        <p:nvSpPr>
          <p:cNvPr id="10247" name="Rectangle 2">
            <a:extLst>
              <a:ext uri="{FF2B5EF4-FFF2-40B4-BE49-F238E27FC236}">
                <a16:creationId xmlns:a16="http://schemas.microsoft.com/office/drawing/2014/main" id="{67ECEA6A-2652-6717-1D11-DE8894066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1663" y="2509838"/>
            <a:ext cx="21891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solidFill>
                  <a:srgbClr val="0000FF"/>
                </a:solidFill>
                <a:ea typeface="微软雅黑" panose="020B0503020204020204" pitchFamily="34" charset="-122"/>
              </a:rPr>
              <a:t>CHINET</a:t>
            </a:r>
            <a:r>
              <a:rPr lang="zh-CN" altLang="en-US" sz="1600" b="1">
                <a:solidFill>
                  <a:srgbClr val="0000FF"/>
                </a:solidFill>
                <a:ea typeface="微软雅黑" panose="020B0503020204020204" pitchFamily="34" charset="-122"/>
              </a:rPr>
              <a:t>数据云：</a:t>
            </a:r>
            <a:endParaRPr lang="en-US" altLang="zh-CN" sz="1600" b="1">
              <a:solidFill>
                <a:srgbClr val="0000FF"/>
              </a:solidFill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b="1">
                <a:solidFill>
                  <a:srgbClr val="FF0000"/>
                </a:solidFill>
                <a:ea typeface="微软雅黑" panose="020B0503020204020204" pitchFamily="34" charset="-122"/>
              </a:rPr>
              <a:t>创新思维，改变模式</a:t>
            </a:r>
          </a:p>
        </p:txBody>
      </p:sp>
    </p:spTree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5">
            <a:extLst>
              <a:ext uri="{FF2B5EF4-FFF2-40B4-BE49-F238E27FC236}">
                <a16:creationId xmlns:a16="http://schemas.microsoft.com/office/drawing/2014/main" id="{40C15062-7098-0E7D-DC50-3505CC8F8DC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55800" y="368300"/>
            <a:ext cx="9901238" cy="539750"/>
          </a:xfrm>
        </p:spPr>
        <p:txBody>
          <a:bodyPr/>
          <a:lstStyle/>
          <a:p>
            <a:r>
              <a:rPr lang="zh-CN" altLang="en-US" sz="2200" b="1"/>
              <a:t>肠杆菌目细菌对头孢噻肟（或头孢曲松）耐药菌株检出率变迁</a:t>
            </a:r>
            <a:r>
              <a:rPr lang="zh-CN" altLang="en-US" sz="2200" b="1">
                <a:cs typeface="Times New Roman" panose="02020603050405020304" pitchFamily="18" charset="0"/>
              </a:rPr>
              <a:t>（</a:t>
            </a:r>
            <a:r>
              <a:rPr lang="en-US" altLang="zh-CN" sz="2200" b="1">
                <a:cs typeface="Times New Roman" panose="02020603050405020304" pitchFamily="18" charset="0"/>
              </a:rPr>
              <a:t>2005-2023</a:t>
            </a:r>
            <a:r>
              <a:rPr lang="zh-CN" altLang="en-US" sz="2200" b="1">
                <a:cs typeface="Times New Roman" panose="02020603050405020304" pitchFamily="18" charset="0"/>
              </a:rPr>
              <a:t>）</a:t>
            </a:r>
            <a:endParaRPr lang="zh-CN" altLang="en-US" sz="2200" b="1"/>
          </a:p>
        </p:txBody>
      </p:sp>
      <p:graphicFrame>
        <p:nvGraphicFramePr>
          <p:cNvPr id="28674" name="Object 4">
            <a:extLst>
              <a:ext uri="{FF2B5EF4-FFF2-40B4-BE49-F238E27FC236}">
                <a16:creationId xmlns:a16="http://schemas.microsoft.com/office/drawing/2014/main" id="{3931BF6E-BA31-6124-87BA-617F24CBDEBF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630238" y="904875"/>
          <a:ext cx="11226800" cy="522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Chart" r:id="rId3" imgW="11703050" imgH="5448300" progId="Excel.Chart.8">
                  <p:embed/>
                </p:oleObj>
              </mc:Choice>
              <mc:Fallback>
                <p:oleObj name="Chart" r:id="rId3" imgW="11703050" imgH="5448300" progId="Excel.Char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904875"/>
                        <a:ext cx="11226800" cy="522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59" name="Text Box 7">
            <a:extLst>
              <a:ext uri="{FF2B5EF4-FFF2-40B4-BE49-F238E27FC236}">
                <a16:creationId xmlns:a16="http://schemas.microsoft.com/office/drawing/2014/main" id="{74B0594F-AA1E-AB13-4434-C865514B6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3238500"/>
            <a:ext cx="295275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177160" name="Text Box 8">
            <a:extLst>
              <a:ext uri="{FF2B5EF4-FFF2-40B4-BE49-F238E27FC236}">
                <a16:creationId xmlns:a16="http://schemas.microsoft.com/office/drawing/2014/main" id="{2EDBBC32-ECAA-069F-08D0-67E4024D1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550" y="6015038"/>
            <a:ext cx="48895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年份</a:t>
            </a:r>
            <a:endParaRPr lang="en-US" altLang="zh-CN" sz="1200" b="1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8677" name="图片 2">
            <a:extLst>
              <a:ext uri="{FF2B5EF4-FFF2-40B4-BE49-F238E27FC236}">
                <a16:creationId xmlns:a16="http://schemas.microsoft.com/office/drawing/2014/main" id="{66FF64A8-26A1-080B-E304-6A425F827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63" y="4164013"/>
            <a:ext cx="858837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文本框 1">
            <a:extLst>
              <a:ext uri="{FF2B5EF4-FFF2-40B4-BE49-F238E27FC236}">
                <a16:creationId xmlns:a16="http://schemas.microsoft.com/office/drawing/2014/main" id="{A745D4DB-B36C-C2AC-6735-2B503C95C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0" y="5121275"/>
            <a:ext cx="6464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400">
                <a:solidFill>
                  <a:srgbClr val="555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说明：对头孢噻肟（或头孢曲松）耐药者，提示该菌可能产生超广谱</a:t>
            </a:r>
            <a:r>
              <a:rPr lang="zh-CN" altLang="en-US" sz="1400">
                <a:solidFill>
                  <a:srgbClr val="5555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</a:t>
            </a:r>
            <a:r>
              <a:rPr lang="en-US" altLang="zh-CN" sz="1400">
                <a:solidFill>
                  <a:srgbClr val="5555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-</a:t>
            </a:r>
            <a:r>
              <a:rPr lang="zh-CN" altLang="en-US" sz="1400">
                <a:solidFill>
                  <a:srgbClr val="5555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内酰胺酶</a:t>
            </a:r>
            <a:endParaRPr lang="zh-CN" altLang="en-US" sz="1400">
              <a:solidFill>
                <a:srgbClr val="555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085">
            <a:extLst>
              <a:ext uri="{FF2B5EF4-FFF2-40B4-BE49-F238E27FC236}">
                <a16:creationId xmlns:a16="http://schemas.microsoft.com/office/drawing/2014/main" id="{0EA05AC0-5F7B-006C-B78F-158322725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368300"/>
            <a:ext cx="93614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36353</a:t>
            </a: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株大肠埃希菌对抗菌药的耐药率（</a:t>
            </a:r>
            <a:r>
              <a:rPr lang="en-US" altLang="zh-CN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%</a:t>
            </a: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graphicFrame>
        <p:nvGraphicFramePr>
          <p:cNvPr id="2" name="Object 1086">
            <a:extLst>
              <a:ext uri="{FF2B5EF4-FFF2-40B4-BE49-F238E27FC236}">
                <a16:creationId xmlns:a16="http://schemas.microsoft.com/office/drawing/2014/main" id="{DDBE3494-C9E2-1926-036E-B85D9FE5B7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206254"/>
              </p:ext>
            </p:extLst>
          </p:nvPr>
        </p:nvGraphicFramePr>
        <p:xfrm>
          <a:off x="436563" y="830263"/>
          <a:ext cx="11139487" cy="542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9" name="Text Box 5">
            <a:extLst>
              <a:ext uri="{FF2B5EF4-FFF2-40B4-BE49-F238E27FC236}">
                <a16:creationId xmlns:a16="http://schemas.microsoft.com/office/drawing/2014/main" id="{67019750-10E4-704F-0855-64D2EDCB5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2924175"/>
            <a:ext cx="295275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29700" name="Text Box 12">
            <a:extLst>
              <a:ext uri="{FF2B5EF4-FFF2-40B4-BE49-F238E27FC236}">
                <a16:creationId xmlns:a16="http://schemas.microsoft.com/office/drawing/2014/main" id="{107E8759-700B-D9A4-DA37-B8C849A46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1268413"/>
            <a:ext cx="64817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ClrTx/>
              <a:buSzPct val="90000"/>
            </a:pPr>
            <a:r>
              <a:rPr lang="zh-CN" altLang="en-US" sz="1500">
                <a:ea typeface="楷体" panose="02010609060101010101" pitchFamily="49" charset="-122"/>
              </a:rPr>
              <a:t>大肠埃希菌对替加环素、多黏菌素、碳青霉烯类、酶抑制剂复合制剂、阿米卡星、呋喃妥因、磷霉素和拉氧头孢等高度敏感</a:t>
            </a:r>
            <a:endParaRPr lang="en-US" altLang="zh-CN" sz="1500">
              <a:ea typeface="楷体" panose="02010609060101010101" pitchFamily="49" charset="-122"/>
            </a:endParaRPr>
          </a:p>
          <a:p>
            <a:pPr eaLnBrk="1" hangingPunct="1">
              <a:lnSpc>
                <a:spcPts val="2300"/>
              </a:lnSpc>
              <a:spcBef>
                <a:spcPct val="0"/>
              </a:spcBef>
              <a:buClrTx/>
              <a:buSzPct val="90000"/>
            </a:pPr>
            <a:r>
              <a:rPr lang="zh-CN" altLang="en-US" sz="1500">
                <a:ea typeface="楷体" panose="02010609060101010101" pitchFamily="49" charset="-122"/>
              </a:rPr>
              <a:t>大肠埃希菌对头孢曲松和环丙沙星的耐药率分别为</a:t>
            </a:r>
            <a:r>
              <a:rPr lang="en-US" altLang="zh-CN" sz="1500">
                <a:ea typeface="楷体" panose="02010609060101010101" pitchFamily="49" charset="-122"/>
              </a:rPr>
              <a:t>51%</a:t>
            </a:r>
            <a:r>
              <a:rPr lang="zh-CN" altLang="en-US" sz="1500">
                <a:ea typeface="楷体" panose="02010609060101010101" pitchFamily="49" charset="-122"/>
              </a:rPr>
              <a:t>和</a:t>
            </a:r>
            <a:r>
              <a:rPr lang="en-US" altLang="zh-CN" sz="1500">
                <a:ea typeface="楷体" panose="02010609060101010101" pitchFamily="49" charset="-122"/>
              </a:rPr>
              <a:t>62%</a:t>
            </a:r>
            <a:endParaRPr lang="zh-CN" altLang="en-US" sz="1500"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85">
            <a:extLst>
              <a:ext uri="{FF2B5EF4-FFF2-40B4-BE49-F238E27FC236}">
                <a16:creationId xmlns:a16="http://schemas.microsoft.com/office/drawing/2014/main" id="{7B1E472E-E785-0163-497A-43927496EF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795151"/>
              </p:ext>
            </p:extLst>
          </p:nvPr>
        </p:nvGraphicFramePr>
        <p:xfrm>
          <a:off x="354013" y="965200"/>
          <a:ext cx="11599862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2" name="Rectangle 184">
            <a:extLst>
              <a:ext uri="{FF2B5EF4-FFF2-40B4-BE49-F238E27FC236}">
                <a16:creationId xmlns:a16="http://schemas.microsoft.com/office/drawing/2014/main" id="{ABF2E408-A309-AEEA-C104-DD72286FE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368300"/>
            <a:ext cx="9901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32424</a:t>
            </a: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株克雷伯菌属对抗菌药的耐药率（</a:t>
            </a:r>
            <a:r>
              <a:rPr lang="en-US" altLang="zh-CN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%</a:t>
            </a: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D74C077-1A28-CF76-E558-8730D46C3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2749550"/>
            <a:ext cx="295275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30724" name="Text Box 12">
            <a:extLst>
              <a:ext uri="{FF2B5EF4-FFF2-40B4-BE49-F238E27FC236}">
                <a16:creationId xmlns:a16="http://schemas.microsoft.com/office/drawing/2014/main" id="{0035995E-AB99-1416-5881-98BE41E07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1449388"/>
            <a:ext cx="64817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ClrTx/>
              <a:buSzPct val="90000"/>
            </a:pPr>
            <a:r>
              <a:rPr lang="zh-CN" altLang="en-US" sz="1500">
                <a:ea typeface="楷体" panose="02010609060101010101" pitchFamily="49" charset="-122"/>
              </a:rPr>
              <a:t>克雷伯菌属对替加环素、多黏菌素和头孢他啶</a:t>
            </a:r>
            <a:r>
              <a:rPr lang="en-US" altLang="zh-CN" sz="1500">
                <a:ea typeface="楷体" panose="02010609060101010101" pitchFamily="49" charset="-122"/>
              </a:rPr>
              <a:t>-</a:t>
            </a:r>
            <a:r>
              <a:rPr lang="zh-CN" altLang="en-US" sz="1500">
                <a:ea typeface="楷体" panose="02010609060101010101" pitchFamily="49" charset="-122"/>
              </a:rPr>
              <a:t>阿维巴坦等高度敏感</a:t>
            </a:r>
            <a:endParaRPr lang="en-US" altLang="zh-CN" sz="1500">
              <a:ea typeface="楷体" panose="02010609060101010101" pitchFamily="49" charset="-122"/>
            </a:endParaRPr>
          </a:p>
          <a:p>
            <a:pPr eaLnBrk="1" hangingPunct="1">
              <a:lnSpc>
                <a:spcPts val="2300"/>
              </a:lnSpc>
              <a:spcBef>
                <a:spcPct val="0"/>
              </a:spcBef>
              <a:buClrTx/>
              <a:buSzPct val="90000"/>
            </a:pPr>
            <a:r>
              <a:rPr lang="zh-CN" altLang="en-US" sz="1500">
                <a:ea typeface="楷体" panose="02010609060101010101" pitchFamily="49" charset="-122"/>
              </a:rPr>
              <a:t>克雷伯菌属对对头孢曲松和亚胺培南的耐药率分别为</a:t>
            </a:r>
            <a:r>
              <a:rPr lang="en-US" altLang="zh-CN" sz="1500">
                <a:ea typeface="楷体" panose="02010609060101010101" pitchFamily="49" charset="-122"/>
              </a:rPr>
              <a:t>43%</a:t>
            </a:r>
            <a:r>
              <a:rPr lang="zh-CN" altLang="en-US" sz="1500">
                <a:ea typeface="楷体" panose="02010609060101010101" pitchFamily="49" charset="-122"/>
              </a:rPr>
              <a:t>和</a:t>
            </a:r>
            <a:r>
              <a:rPr lang="en-US" altLang="zh-CN" sz="1500">
                <a:ea typeface="楷体" panose="02010609060101010101" pitchFamily="49" charset="-122"/>
              </a:rPr>
              <a:t>26.2%</a:t>
            </a:r>
            <a:endParaRPr lang="zh-CN" altLang="en-US" sz="1500"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B9084B40-AC50-E075-4F04-C25D04CB2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4938" y="549275"/>
            <a:ext cx="9001125" cy="539750"/>
          </a:xfrm>
        </p:spPr>
        <p:txBody>
          <a:bodyPr/>
          <a:lstStyle/>
          <a:p>
            <a:r>
              <a:rPr lang="en-US" altLang="zh-CN" sz="2400" b="1" dirty="0">
                <a:latin typeface="微软雅黑" panose="020B0503020204020204" pitchFamily="34" charset="-122"/>
              </a:rPr>
              <a:t>CRE</a:t>
            </a:r>
            <a:r>
              <a:rPr lang="zh-CN" altLang="en-US" sz="2400" b="1" dirty="0">
                <a:latin typeface="微软雅黑" panose="020B0503020204020204" pitchFamily="34" charset="-122"/>
              </a:rPr>
              <a:t>：不同细菌不同人群分离的菌株产不同碳青霉烯酶</a:t>
            </a:r>
            <a:br>
              <a:rPr lang="en-US" altLang="zh-CN" sz="2400" b="1" dirty="0">
                <a:latin typeface="微软雅黑" panose="020B0503020204020204" pitchFamily="34" charset="-122"/>
              </a:rPr>
            </a:br>
            <a:r>
              <a:rPr lang="zh-CN" altLang="en-US" sz="2400" b="1" dirty="0">
                <a:latin typeface="微软雅黑" panose="020B0503020204020204" pitchFamily="34" charset="-122"/>
              </a:rPr>
              <a:t>（</a:t>
            </a:r>
            <a:r>
              <a:rPr lang="en-US" altLang="zh-CN" sz="2400" b="1" dirty="0">
                <a:cs typeface="Calibri" panose="020F0502020204030204" pitchFamily="34" charset="0"/>
              </a:rPr>
              <a:t>Carbapenem-resistant </a:t>
            </a:r>
            <a:r>
              <a:rPr lang="en-US" altLang="zh-CN" sz="2400" b="1" i="1" dirty="0" err="1">
                <a:cs typeface="Calibri" panose="020F0502020204030204" pitchFamily="34" charset="0"/>
              </a:rPr>
              <a:t>Enterobacterales</a:t>
            </a:r>
            <a:r>
              <a:rPr lang="en-US" altLang="zh-CN" sz="2400" b="1" dirty="0">
                <a:cs typeface="Calibri" panose="020F0502020204030204" pitchFamily="34" charset="0"/>
              </a:rPr>
              <a:t>, CRE</a:t>
            </a:r>
            <a:r>
              <a:rPr lang="zh-CN" altLang="en-US" sz="2400" b="1" dirty="0">
                <a:latin typeface="微软雅黑" panose="020B0503020204020204" pitchFamily="34" charset="-122"/>
              </a:rPr>
              <a:t>） </a:t>
            </a:r>
          </a:p>
        </p:txBody>
      </p:sp>
      <p:pic>
        <p:nvPicPr>
          <p:cNvPr id="31746" name="Picture 5">
            <a:extLst>
              <a:ext uri="{FF2B5EF4-FFF2-40B4-BE49-F238E27FC236}">
                <a16:creationId xmlns:a16="http://schemas.microsoft.com/office/drawing/2014/main" id="{4B5D0B1F-1421-1C7F-4B7B-B3FE74928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0" t="18596" r="14746" b="14429"/>
          <a:stretch>
            <a:fillRect/>
          </a:stretch>
        </p:blipFill>
        <p:spPr bwMode="auto">
          <a:xfrm>
            <a:off x="334963" y="1258888"/>
            <a:ext cx="774065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4476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31747" name="矩形 1">
            <a:extLst>
              <a:ext uri="{FF2B5EF4-FFF2-40B4-BE49-F238E27FC236}">
                <a16:creationId xmlns:a16="http://schemas.microsoft.com/office/drawing/2014/main" id="{BB0606C9-339D-E07A-8BCF-AD245C77E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638492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i="1">
                <a:solidFill>
                  <a:schemeClr val="bg1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Front Cell Infect Microbiol</a:t>
            </a:r>
            <a:r>
              <a:rPr lang="zh-CN" altLang="en-US" sz="1800">
                <a:solidFill>
                  <a:schemeClr val="bg1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1800">
                <a:solidFill>
                  <a:schemeClr val="bg1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2020; </a:t>
            </a:r>
            <a:r>
              <a:rPr lang="zh-CN" altLang="en-US" sz="1800">
                <a:solidFill>
                  <a:schemeClr val="bg1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10: 314</a:t>
            </a:r>
          </a:p>
        </p:txBody>
      </p:sp>
      <p:sp>
        <p:nvSpPr>
          <p:cNvPr id="31748" name="Rectangle 9">
            <a:extLst>
              <a:ext uri="{FF2B5EF4-FFF2-40B4-BE49-F238E27FC236}">
                <a16:creationId xmlns:a16="http://schemas.microsoft.com/office/drawing/2014/main" id="{EE17669E-CB67-183F-E070-06366755D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5613" y="1268413"/>
            <a:ext cx="3781425" cy="4859337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lnSpc>
                <a:spcPts val="2800"/>
              </a:lnSpc>
            </a:pPr>
            <a:r>
              <a:rPr lang="zh-CN" altLang="en-US" sz="1600" b="1">
                <a:solidFill>
                  <a:schemeClr val="bg2"/>
                </a:solidFill>
                <a:ea typeface="楷体" panose="02010609060101010101" pitchFamily="49" charset="-122"/>
              </a:rPr>
              <a:t>我国临床分离</a:t>
            </a:r>
            <a:r>
              <a:rPr lang="en-US" altLang="zh-CN" sz="1600" b="1">
                <a:solidFill>
                  <a:schemeClr val="bg2"/>
                </a:solidFill>
                <a:ea typeface="楷体" panose="02010609060101010101" pitchFamily="49" charset="-122"/>
              </a:rPr>
              <a:t>CRE</a:t>
            </a:r>
            <a:r>
              <a:rPr lang="zh-CN" altLang="en-US" sz="1600" b="1">
                <a:solidFill>
                  <a:schemeClr val="bg2"/>
                </a:solidFill>
                <a:ea typeface="楷体" panose="02010609060101010101" pitchFamily="49" charset="-122"/>
              </a:rPr>
              <a:t>中碳青霉烯酶分布特征（</a:t>
            </a:r>
            <a:r>
              <a:rPr lang="en-US" altLang="zh-CN" sz="1600" b="1">
                <a:solidFill>
                  <a:schemeClr val="bg2"/>
                </a:solidFill>
                <a:ea typeface="楷体" panose="02010609060101010101" pitchFamily="49" charset="-122"/>
              </a:rPr>
              <a:t>n=935</a:t>
            </a:r>
            <a:r>
              <a:rPr lang="zh-CN" altLang="en-US" sz="1600" b="1">
                <a:solidFill>
                  <a:schemeClr val="bg2"/>
                </a:solidFill>
                <a:ea typeface="楷体" panose="02010609060101010101" pitchFamily="49" charset="-122"/>
              </a:rPr>
              <a:t>）</a:t>
            </a:r>
          </a:p>
          <a:p>
            <a:pPr lvl="1">
              <a:lnSpc>
                <a:spcPts val="2800"/>
              </a:lnSpc>
            </a:pPr>
            <a:r>
              <a:rPr lang="zh-CN" altLang="en-US" sz="1600" b="1">
                <a:solidFill>
                  <a:srgbClr val="0000FF"/>
                </a:solidFill>
                <a:ea typeface="楷体" panose="02010609060101010101" pitchFamily="49" charset="-122"/>
              </a:rPr>
              <a:t>总体以</a:t>
            </a:r>
            <a:r>
              <a:rPr lang="en-US" altLang="zh-CN" sz="1600" b="1">
                <a:solidFill>
                  <a:srgbClr val="0000FF"/>
                </a:solidFill>
                <a:ea typeface="楷体" panose="02010609060101010101" pitchFamily="49" charset="-122"/>
              </a:rPr>
              <a:t>KPC</a:t>
            </a:r>
            <a:r>
              <a:rPr lang="zh-CN" altLang="en-US" sz="1600" b="1">
                <a:solidFill>
                  <a:srgbClr val="0000FF"/>
                </a:solidFill>
                <a:ea typeface="楷体" panose="02010609060101010101" pitchFamily="49" charset="-122"/>
              </a:rPr>
              <a:t>酶为主</a:t>
            </a:r>
          </a:p>
          <a:p>
            <a:pPr lvl="1">
              <a:lnSpc>
                <a:spcPts val="2800"/>
              </a:lnSpc>
            </a:pPr>
            <a:r>
              <a:rPr lang="zh-CN" altLang="en-US" sz="1600">
                <a:solidFill>
                  <a:schemeClr val="bg2"/>
                </a:solidFill>
                <a:ea typeface="楷体" panose="02010609060101010101" pitchFamily="49" charset="-122"/>
              </a:rPr>
              <a:t>大肠埃希菌主要产</a:t>
            </a:r>
            <a:r>
              <a:rPr lang="en-US" altLang="zh-CN" sz="1600">
                <a:solidFill>
                  <a:schemeClr val="bg2"/>
                </a:solidFill>
                <a:ea typeface="楷体" panose="02010609060101010101" pitchFamily="49" charset="-122"/>
              </a:rPr>
              <a:t>NDM</a:t>
            </a:r>
            <a:r>
              <a:rPr lang="zh-CN" altLang="en-US" sz="1600">
                <a:solidFill>
                  <a:schemeClr val="bg2"/>
                </a:solidFill>
                <a:ea typeface="楷体" panose="02010609060101010101" pitchFamily="49" charset="-122"/>
              </a:rPr>
              <a:t>金属酶</a:t>
            </a:r>
          </a:p>
          <a:p>
            <a:pPr lvl="1">
              <a:lnSpc>
                <a:spcPts val="2800"/>
              </a:lnSpc>
            </a:pPr>
            <a:r>
              <a:rPr lang="zh-CN" altLang="en-US" sz="1600">
                <a:solidFill>
                  <a:schemeClr val="bg2"/>
                </a:solidFill>
                <a:ea typeface="楷体" panose="02010609060101010101" pitchFamily="49" charset="-122"/>
              </a:rPr>
              <a:t>肺炎克雷伯菌</a:t>
            </a:r>
          </a:p>
          <a:p>
            <a:pPr lvl="2">
              <a:lnSpc>
                <a:spcPts val="2800"/>
              </a:lnSpc>
            </a:pPr>
            <a:r>
              <a:rPr lang="zh-CN" altLang="en-US" sz="1600">
                <a:solidFill>
                  <a:schemeClr val="bg2"/>
                </a:solidFill>
                <a:ea typeface="楷体" panose="02010609060101010101" pitchFamily="49" charset="-122"/>
              </a:rPr>
              <a:t>成人株主要产</a:t>
            </a:r>
            <a:r>
              <a:rPr lang="en-US" altLang="zh-CN" sz="1600">
                <a:solidFill>
                  <a:schemeClr val="bg2"/>
                </a:solidFill>
                <a:ea typeface="楷体" panose="02010609060101010101" pitchFamily="49" charset="-122"/>
              </a:rPr>
              <a:t>KPC</a:t>
            </a:r>
            <a:r>
              <a:rPr lang="zh-CN" altLang="en-US" sz="1600">
                <a:solidFill>
                  <a:schemeClr val="bg2"/>
                </a:solidFill>
                <a:ea typeface="楷体" panose="02010609060101010101" pitchFamily="49" charset="-122"/>
              </a:rPr>
              <a:t>酶</a:t>
            </a:r>
          </a:p>
          <a:p>
            <a:pPr lvl="2">
              <a:lnSpc>
                <a:spcPts val="2800"/>
              </a:lnSpc>
            </a:pPr>
            <a:r>
              <a:rPr lang="zh-CN" altLang="en-US" sz="1600">
                <a:solidFill>
                  <a:schemeClr val="bg2"/>
                </a:solidFill>
                <a:ea typeface="楷体" panose="02010609060101010101" pitchFamily="49" charset="-122"/>
              </a:rPr>
              <a:t>儿童株产</a:t>
            </a:r>
            <a:r>
              <a:rPr lang="en-US" altLang="zh-CN" sz="1600">
                <a:solidFill>
                  <a:schemeClr val="bg2"/>
                </a:solidFill>
                <a:ea typeface="楷体" panose="02010609060101010101" pitchFamily="49" charset="-122"/>
              </a:rPr>
              <a:t>KPC</a:t>
            </a:r>
            <a:r>
              <a:rPr lang="zh-CN" altLang="en-US" sz="1600">
                <a:solidFill>
                  <a:schemeClr val="bg2"/>
                </a:solidFill>
                <a:ea typeface="楷体" panose="02010609060101010101" pitchFamily="49" charset="-122"/>
              </a:rPr>
              <a:t>、</a:t>
            </a:r>
            <a:r>
              <a:rPr lang="en-US" altLang="zh-CN" sz="1600">
                <a:solidFill>
                  <a:schemeClr val="bg2"/>
                </a:solidFill>
                <a:ea typeface="楷体" panose="02010609060101010101" pitchFamily="49" charset="-122"/>
              </a:rPr>
              <a:t>NDM</a:t>
            </a:r>
            <a:r>
              <a:rPr lang="zh-CN" altLang="en-US" sz="1600">
                <a:solidFill>
                  <a:schemeClr val="bg2"/>
                </a:solidFill>
                <a:ea typeface="楷体" panose="02010609060101010101" pitchFamily="49" charset="-122"/>
              </a:rPr>
              <a:t>和</a:t>
            </a:r>
            <a:r>
              <a:rPr lang="en-US" altLang="zh-CN" sz="1600">
                <a:solidFill>
                  <a:schemeClr val="bg2"/>
                </a:solidFill>
                <a:ea typeface="楷体" panose="02010609060101010101" pitchFamily="49" charset="-122"/>
              </a:rPr>
              <a:t>OXA-48</a:t>
            </a:r>
            <a:r>
              <a:rPr lang="zh-CN" altLang="en-US" sz="1600">
                <a:solidFill>
                  <a:schemeClr val="bg2"/>
                </a:solidFill>
                <a:ea typeface="楷体" panose="02010609060101010101" pitchFamily="49" charset="-122"/>
              </a:rPr>
              <a:t>型酶</a:t>
            </a:r>
          </a:p>
          <a:p>
            <a:pPr>
              <a:lnSpc>
                <a:spcPts val="2800"/>
              </a:lnSpc>
            </a:pPr>
            <a:r>
              <a:rPr lang="zh-CN" altLang="en-US" sz="1600" b="1">
                <a:solidFill>
                  <a:srgbClr val="0000FF"/>
                </a:solidFill>
                <a:ea typeface="楷体" panose="02010609060101010101" pitchFamily="49" charset="-122"/>
              </a:rPr>
              <a:t>产</a:t>
            </a:r>
            <a:r>
              <a:rPr lang="en-US" altLang="zh-CN" sz="1600" b="1">
                <a:solidFill>
                  <a:srgbClr val="0000FF"/>
                </a:solidFill>
                <a:ea typeface="楷体" panose="02010609060101010101" pitchFamily="49" charset="-122"/>
              </a:rPr>
              <a:t>KPC</a:t>
            </a:r>
            <a:r>
              <a:rPr lang="zh-CN" altLang="en-US" sz="1600" b="1">
                <a:solidFill>
                  <a:srgbClr val="0000FF"/>
                </a:solidFill>
                <a:ea typeface="楷体" panose="02010609060101010101" pitchFamily="49" charset="-122"/>
              </a:rPr>
              <a:t>或</a:t>
            </a:r>
            <a:r>
              <a:rPr lang="en-US" altLang="zh-CN" sz="1600" b="1">
                <a:solidFill>
                  <a:srgbClr val="0000FF"/>
                </a:solidFill>
                <a:ea typeface="楷体" panose="02010609060101010101" pitchFamily="49" charset="-122"/>
              </a:rPr>
              <a:t>OXA-48</a:t>
            </a:r>
            <a:r>
              <a:rPr lang="zh-CN" altLang="en-US" sz="1600" b="1">
                <a:solidFill>
                  <a:srgbClr val="0000FF"/>
                </a:solidFill>
                <a:ea typeface="楷体" panose="02010609060101010101" pitchFamily="49" charset="-122"/>
              </a:rPr>
              <a:t>菌株</a:t>
            </a:r>
            <a:endParaRPr lang="en-US" altLang="zh-CN" sz="1600" b="1">
              <a:solidFill>
                <a:srgbClr val="0000FF"/>
              </a:solidFill>
              <a:ea typeface="楷体" panose="02010609060101010101" pitchFamily="49" charset="-122"/>
            </a:endParaRPr>
          </a:p>
          <a:p>
            <a:pPr lvl="1">
              <a:lnSpc>
                <a:spcPts val="2800"/>
              </a:lnSpc>
            </a:pPr>
            <a:r>
              <a:rPr lang="zh-CN" altLang="en-US" sz="1600" b="1">
                <a:solidFill>
                  <a:srgbClr val="0000FF"/>
                </a:solidFill>
                <a:ea typeface="楷体" panose="02010609060101010101" pitchFamily="49" charset="-122"/>
              </a:rPr>
              <a:t>头孢他啶</a:t>
            </a:r>
            <a:r>
              <a:rPr lang="en-US" altLang="zh-CN" sz="1600" b="1">
                <a:solidFill>
                  <a:srgbClr val="0000FF"/>
                </a:solidFill>
                <a:ea typeface="楷体" panose="02010609060101010101" pitchFamily="49" charset="-122"/>
              </a:rPr>
              <a:t>-</a:t>
            </a:r>
            <a:r>
              <a:rPr lang="zh-CN" altLang="en-US" sz="1600" b="1">
                <a:solidFill>
                  <a:srgbClr val="0000FF"/>
                </a:solidFill>
                <a:ea typeface="楷体" panose="02010609060101010101" pitchFamily="49" charset="-122"/>
              </a:rPr>
              <a:t>阿维巴坦</a:t>
            </a:r>
            <a:r>
              <a:rPr lang="en-US" altLang="zh-CN" sz="1600" b="1">
                <a:solidFill>
                  <a:srgbClr val="0000FF"/>
                </a:solidFill>
                <a:ea typeface="楷体" panose="02010609060101010101" pitchFamily="49" charset="-122"/>
              </a:rPr>
              <a:t>100%</a:t>
            </a:r>
            <a:r>
              <a:rPr lang="zh-CN" altLang="en-US" sz="1600" b="1">
                <a:solidFill>
                  <a:srgbClr val="0000FF"/>
                </a:solidFill>
                <a:ea typeface="楷体" panose="02010609060101010101" pitchFamily="49" charset="-122"/>
              </a:rPr>
              <a:t>敏感</a:t>
            </a:r>
            <a:endParaRPr lang="en-US" altLang="zh-CN" sz="1600" b="1">
              <a:solidFill>
                <a:srgbClr val="0000FF"/>
              </a:solidFill>
              <a:ea typeface="楷体" panose="02010609060101010101" pitchFamily="49" charset="-122"/>
            </a:endParaRPr>
          </a:p>
          <a:p>
            <a:pPr>
              <a:lnSpc>
                <a:spcPts val="2800"/>
              </a:lnSpc>
            </a:pPr>
            <a:r>
              <a:rPr lang="zh-CN" altLang="en-US" sz="1600" b="1">
                <a:solidFill>
                  <a:srgbClr val="FF0000"/>
                </a:solidFill>
                <a:ea typeface="楷体" panose="02010609060101010101" pitchFamily="49" charset="-122"/>
              </a:rPr>
              <a:t>产</a:t>
            </a:r>
            <a:r>
              <a:rPr lang="en-US" altLang="zh-CN" sz="1600" b="1">
                <a:solidFill>
                  <a:srgbClr val="FF0000"/>
                </a:solidFill>
                <a:ea typeface="楷体" panose="02010609060101010101" pitchFamily="49" charset="-122"/>
              </a:rPr>
              <a:t>NDM</a:t>
            </a:r>
            <a:r>
              <a:rPr lang="zh-CN" altLang="en-US" sz="1600" b="1">
                <a:solidFill>
                  <a:srgbClr val="FF0000"/>
                </a:solidFill>
                <a:ea typeface="楷体" panose="02010609060101010101" pitchFamily="49" charset="-122"/>
              </a:rPr>
              <a:t>菌株</a:t>
            </a:r>
            <a:endParaRPr lang="en-US" altLang="zh-CN" sz="1600" b="1">
              <a:solidFill>
                <a:srgbClr val="FF0000"/>
              </a:solidFill>
              <a:ea typeface="楷体" panose="02010609060101010101" pitchFamily="49" charset="-122"/>
            </a:endParaRPr>
          </a:p>
          <a:p>
            <a:pPr lvl="1">
              <a:lnSpc>
                <a:spcPts val="2800"/>
              </a:lnSpc>
            </a:pPr>
            <a:r>
              <a:rPr lang="zh-CN" altLang="en-US" sz="1600">
                <a:solidFill>
                  <a:schemeClr val="bg2"/>
                </a:solidFill>
                <a:ea typeface="楷体" panose="02010609060101010101" pitchFamily="49" charset="-122"/>
              </a:rPr>
              <a:t>头孢他啶</a:t>
            </a:r>
            <a:r>
              <a:rPr lang="en-US" altLang="zh-CN" sz="1600">
                <a:solidFill>
                  <a:schemeClr val="bg2"/>
                </a:solidFill>
                <a:ea typeface="楷体" panose="02010609060101010101" pitchFamily="49" charset="-122"/>
              </a:rPr>
              <a:t>-</a:t>
            </a:r>
            <a:r>
              <a:rPr lang="zh-CN" altLang="en-US" sz="1600">
                <a:solidFill>
                  <a:schemeClr val="bg2"/>
                </a:solidFill>
                <a:ea typeface="楷体" panose="02010609060101010101" pitchFamily="49" charset="-122"/>
              </a:rPr>
              <a:t>阿维巴坦</a:t>
            </a:r>
            <a:r>
              <a:rPr lang="en-US" altLang="zh-CN" sz="1600">
                <a:solidFill>
                  <a:schemeClr val="bg2"/>
                </a:solidFill>
                <a:ea typeface="楷体" panose="02010609060101010101" pitchFamily="49" charset="-122"/>
              </a:rPr>
              <a:t>100%</a:t>
            </a:r>
            <a:r>
              <a:rPr lang="zh-CN" altLang="en-US" sz="1600">
                <a:solidFill>
                  <a:schemeClr val="bg2"/>
                </a:solidFill>
                <a:ea typeface="楷体" panose="02010609060101010101" pitchFamily="49" charset="-122"/>
              </a:rPr>
              <a:t>耐药</a:t>
            </a:r>
          </a:p>
        </p:txBody>
      </p:sp>
      <p:pic>
        <p:nvPicPr>
          <p:cNvPr id="31749" name="图片 2">
            <a:extLst>
              <a:ext uri="{FF2B5EF4-FFF2-40B4-BE49-F238E27FC236}">
                <a16:creationId xmlns:a16="http://schemas.microsoft.com/office/drawing/2014/main" id="{1523629F-DE49-DD81-C49E-8C7A6D12B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2592388"/>
            <a:ext cx="2963863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19A03BFB-DD3C-7CD1-DFA9-55B89949D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1150" y="4233863"/>
            <a:ext cx="1833563" cy="254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https://www.ncbi.nlm.nih.gov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D77A282-3A4A-2140-512C-0C1D8A8C8429}"/>
              </a:ext>
            </a:extLst>
          </p:cNvPr>
          <p:cNvSpPr txBox="1"/>
          <p:nvPr/>
        </p:nvSpPr>
        <p:spPr>
          <a:xfrm>
            <a:off x="3164935" y="2702558"/>
            <a:ext cx="1854995" cy="24622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CN" sz="1000" b="1" dirty="0">
                <a:ln/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KPC</a:t>
            </a:r>
            <a:r>
              <a:rPr lang="zh-CN" altLang="en-US" sz="1000" b="1" dirty="0">
                <a:ln/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基因亚型每年发现的数量</a:t>
            </a:r>
          </a:p>
        </p:txBody>
      </p:sp>
    </p:spTree>
  </p:cSld>
  <p:clrMapOvr>
    <a:masterClrMapping/>
  </p:clrMapOvr>
  <p:transition spd="slow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标题 1">
            <a:extLst>
              <a:ext uri="{FF2B5EF4-FFF2-40B4-BE49-F238E27FC236}">
                <a16:creationId xmlns:a16="http://schemas.microsoft.com/office/drawing/2014/main" id="{EE939740-8863-B727-871E-2714ED65E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188913"/>
            <a:ext cx="8664575" cy="579437"/>
          </a:xfrm>
        </p:spPr>
        <p:txBody>
          <a:bodyPr/>
          <a:lstStyle/>
          <a:p>
            <a:pPr>
              <a:lnSpc>
                <a:spcPts val="2800"/>
              </a:lnSpc>
            </a:pPr>
            <a:br>
              <a:rPr lang="en-US" altLang="zh-CN" sz="2000" dirty="0">
                <a:latin typeface="微软雅黑" panose="020B0503020204020204" pitchFamily="34" charset="-122"/>
              </a:rPr>
            </a:br>
            <a:r>
              <a:rPr lang="zh-CN" altLang="en-US" sz="2400" b="1" dirty="0">
                <a:latin typeface="微软雅黑" panose="020B0503020204020204" pitchFamily="34" charset="-122"/>
              </a:rPr>
              <a:t>对头孢他啶</a:t>
            </a:r>
            <a:r>
              <a:rPr lang="en-US" altLang="zh-CN" sz="2400" b="1" dirty="0">
                <a:latin typeface="微软雅黑" panose="020B0503020204020204" pitchFamily="34" charset="-122"/>
              </a:rPr>
              <a:t>-</a:t>
            </a:r>
            <a:r>
              <a:rPr lang="zh-CN" altLang="en-US" sz="2400" b="1" dirty="0">
                <a:latin typeface="微软雅黑" panose="020B0503020204020204" pitchFamily="34" charset="-122"/>
              </a:rPr>
              <a:t>阿维巴坦对产不同碳青霉烯酶菌株的抗菌活性</a:t>
            </a:r>
          </a:p>
        </p:txBody>
      </p:sp>
      <p:pic>
        <p:nvPicPr>
          <p:cNvPr id="18" name="图片 4">
            <a:extLst>
              <a:ext uri="{FF2B5EF4-FFF2-40B4-BE49-F238E27FC236}">
                <a16:creationId xmlns:a16="http://schemas.microsoft.com/office/drawing/2014/main" id="{B22A9352-F12B-46AE-8078-255E69A04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94" y="1006158"/>
            <a:ext cx="8558212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5">
            <a:extLst>
              <a:ext uri="{FF2B5EF4-FFF2-40B4-BE49-F238E27FC236}">
                <a16:creationId xmlns:a16="http://schemas.microsoft.com/office/drawing/2014/main" id="{AAE1A0FE-9483-4C48-BC46-FDE13949C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5977" y="6394133"/>
            <a:ext cx="609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i="1" dirty="0">
                <a:solidFill>
                  <a:schemeClr val="bg1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Microbiol Spectr</a:t>
            </a:r>
            <a:r>
              <a:rPr lang="zh-CN" altLang="en-US" sz="1800" dirty="0">
                <a:solidFill>
                  <a:schemeClr val="bg1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 2023; e0272022.</a:t>
            </a:r>
          </a:p>
        </p:txBody>
      </p:sp>
      <p:sp>
        <p:nvSpPr>
          <p:cNvPr id="20" name="文本框 7">
            <a:extLst>
              <a:ext uri="{FF2B5EF4-FFF2-40B4-BE49-F238E27FC236}">
                <a16:creationId xmlns:a16="http://schemas.microsoft.com/office/drawing/2014/main" id="{521A0C14-DE94-4FB0-9AF1-C50E48CA4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4206" y="1906271"/>
            <a:ext cx="1128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chemeClr val="bg2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N=467</a:t>
            </a:r>
            <a:r>
              <a:rPr lang="zh-CN" altLang="en-US" sz="2000">
                <a:solidFill>
                  <a:schemeClr val="bg2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株</a:t>
            </a:r>
          </a:p>
        </p:txBody>
      </p:sp>
      <p:cxnSp>
        <p:nvCxnSpPr>
          <p:cNvPr id="21" name="直接箭头连接符 6">
            <a:extLst>
              <a:ext uri="{FF2B5EF4-FFF2-40B4-BE49-F238E27FC236}">
                <a16:creationId xmlns:a16="http://schemas.microsoft.com/office/drawing/2014/main" id="{E5603A3E-C075-4C80-A40C-29D6B8F47F0C}"/>
              </a:ext>
            </a:extLst>
          </p:cNvPr>
          <p:cNvCxnSpPr>
            <a:cxnSpLocks/>
          </p:cNvCxnSpPr>
          <p:nvPr/>
        </p:nvCxnSpPr>
        <p:spPr bwMode="auto">
          <a:xfrm flipH="1">
            <a:off x="6954044" y="2074546"/>
            <a:ext cx="720725" cy="0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文本框 7">
            <a:extLst>
              <a:ext uri="{FF2B5EF4-FFF2-40B4-BE49-F238E27FC236}">
                <a16:creationId xmlns:a16="http://schemas.microsoft.com/office/drawing/2014/main" id="{833E5A9D-BAC0-43C1-B5A4-B2CEC1869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069" y="1906271"/>
            <a:ext cx="595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敏感</a:t>
            </a:r>
          </a:p>
        </p:txBody>
      </p:sp>
      <p:cxnSp>
        <p:nvCxnSpPr>
          <p:cNvPr id="23" name="直接箭头连接符 8">
            <a:extLst>
              <a:ext uri="{FF2B5EF4-FFF2-40B4-BE49-F238E27FC236}">
                <a16:creationId xmlns:a16="http://schemas.microsoft.com/office/drawing/2014/main" id="{C2CF9442-9DC0-4C39-816C-897B4E357B40}"/>
              </a:ext>
            </a:extLst>
          </p:cNvPr>
          <p:cNvCxnSpPr>
            <a:cxnSpLocks/>
          </p:cNvCxnSpPr>
          <p:nvPr/>
        </p:nvCxnSpPr>
        <p:spPr bwMode="auto">
          <a:xfrm>
            <a:off x="7809706" y="2074546"/>
            <a:ext cx="625475" cy="0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文本框 9">
            <a:extLst>
              <a:ext uri="{FF2B5EF4-FFF2-40B4-BE49-F238E27FC236}">
                <a16:creationId xmlns:a16="http://schemas.microsoft.com/office/drawing/2014/main" id="{0FE6E20D-6D94-43AC-A257-A7A89EF35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019" y="1906271"/>
            <a:ext cx="595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耐药</a:t>
            </a:r>
          </a:p>
        </p:txBody>
      </p:sp>
      <p:sp>
        <p:nvSpPr>
          <p:cNvPr id="25" name="文本框 10">
            <a:extLst>
              <a:ext uri="{FF2B5EF4-FFF2-40B4-BE49-F238E27FC236}">
                <a16:creationId xmlns:a16="http://schemas.microsoft.com/office/drawing/2014/main" id="{A656E8A5-FF1D-439A-9797-D48063176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956" y="2625408"/>
            <a:ext cx="2320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zh-CN" altLang="en-US" sz="1600">
                <a:solidFill>
                  <a:schemeClr val="bg2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碳青霉烯类敏感菌株</a:t>
            </a:r>
            <a:endParaRPr lang="en-US" altLang="zh-CN" sz="1600">
              <a:solidFill>
                <a:schemeClr val="bg2"/>
              </a:solidFill>
              <a:ea typeface="楷体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</a:pPr>
            <a:r>
              <a:rPr lang="en-US" altLang="zh-CN" sz="1600">
                <a:solidFill>
                  <a:schemeClr val="bg2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KPC</a:t>
            </a:r>
            <a:r>
              <a:rPr lang="zh-CN" altLang="en-US" sz="1600">
                <a:solidFill>
                  <a:schemeClr val="bg2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阳性菌株</a:t>
            </a:r>
            <a:endParaRPr lang="en-US" altLang="zh-CN" sz="1600">
              <a:solidFill>
                <a:schemeClr val="bg2"/>
              </a:solidFill>
              <a:ea typeface="楷体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</a:pPr>
            <a:r>
              <a:rPr lang="en-US" altLang="zh-CN" sz="1600">
                <a:solidFill>
                  <a:schemeClr val="bg2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OXA-232</a:t>
            </a:r>
            <a:r>
              <a:rPr lang="zh-CN" altLang="en-US" sz="1600">
                <a:solidFill>
                  <a:schemeClr val="bg2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阳性菌株</a:t>
            </a:r>
            <a:endParaRPr lang="en-US" altLang="zh-CN" sz="1600">
              <a:solidFill>
                <a:schemeClr val="bg2"/>
              </a:solidFill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29" name="文本框 11">
            <a:extLst>
              <a:ext uri="{FF2B5EF4-FFF2-40B4-BE49-F238E27FC236}">
                <a16:creationId xmlns:a16="http://schemas.microsoft.com/office/drawing/2014/main" id="{1410B5B7-F7D4-442C-B486-50D55DDA2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2256" y="3119121"/>
            <a:ext cx="16208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latin typeface="Arial" panose="020B0604020202020204" pitchFamily="34" charset="0"/>
                <a:ea typeface="楷体" panose="02010609060101010101" pitchFamily="49" charset="-122"/>
              </a:rPr>
              <a:t>金属酶阳性菌株</a:t>
            </a:r>
            <a:endParaRPr lang="en-US" altLang="zh-CN" sz="160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30" name="箭头: 下 29">
            <a:extLst>
              <a:ext uri="{FF2B5EF4-FFF2-40B4-BE49-F238E27FC236}">
                <a16:creationId xmlns:a16="http://schemas.microsoft.com/office/drawing/2014/main" id="{6EF74E23-4C1A-4C4C-AF99-3CCE8318D9A1}"/>
              </a:ext>
            </a:extLst>
          </p:cNvPr>
          <p:cNvSpPr/>
          <p:nvPr/>
        </p:nvSpPr>
        <p:spPr>
          <a:xfrm>
            <a:off x="4231481" y="3546158"/>
            <a:ext cx="142875" cy="288925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200" dirty="0"/>
          </a:p>
        </p:txBody>
      </p:sp>
      <p:sp>
        <p:nvSpPr>
          <p:cNvPr id="31" name="箭头: 下 30">
            <a:extLst>
              <a:ext uri="{FF2B5EF4-FFF2-40B4-BE49-F238E27FC236}">
                <a16:creationId xmlns:a16="http://schemas.microsoft.com/office/drawing/2014/main" id="{0C3AF127-277B-4901-97A6-EECC6CA673A1}"/>
              </a:ext>
            </a:extLst>
          </p:cNvPr>
          <p:cNvSpPr/>
          <p:nvPr/>
        </p:nvSpPr>
        <p:spPr>
          <a:xfrm rot="18376079">
            <a:off x="9244806" y="3547746"/>
            <a:ext cx="144463" cy="287337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200" dirty="0"/>
          </a:p>
        </p:txBody>
      </p:sp>
    </p:spTree>
  </p:cSld>
  <p:clrMapOvr>
    <a:masterClrMapping/>
  </p:clrMapOvr>
  <p:transition spd="slow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>
            <a:extLst>
              <a:ext uri="{FF2B5EF4-FFF2-40B4-BE49-F238E27FC236}">
                <a16:creationId xmlns:a16="http://schemas.microsoft.com/office/drawing/2014/main" id="{59AB7BA1-8015-D942-E9E1-D7B78ED5D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303213"/>
            <a:ext cx="9540875" cy="604837"/>
          </a:xfrm>
        </p:spPr>
        <p:txBody>
          <a:bodyPr/>
          <a:lstStyle/>
          <a:p>
            <a:r>
              <a:rPr lang="zh-CN" altLang="en-US" sz="2400" b="1"/>
              <a:t>肺炎克雷伯菌对亚胺培南和美罗培南耐药变迁</a:t>
            </a:r>
            <a:r>
              <a:rPr lang="zh-CN" altLang="en-US" sz="2400" b="1"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cs typeface="Times New Roman" panose="02020603050405020304" pitchFamily="18" charset="0"/>
              </a:rPr>
              <a:t>2005-2023</a:t>
            </a:r>
            <a:r>
              <a:rPr lang="zh-CN" altLang="en-US" sz="2400" b="1">
                <a:cs typeface="Times New Roman" panose="02020603050405020304" pitchFamily="18" charset="0"/>
              </a:rPr>
              <a:t>）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graphicFrame>
        <p:nvGraphicFramePr>
          <p:cNvPr id="33794" name="Object 4">
            <a:extLst>
              <a:ext uri="{FF2B5EF4-FFF2-40B4-BE49-F238E27FC236}">
                <a16:creationId xmlns:a16="http://schemas.microsoft.com/office/drawing/2014/main" id="{E3F34D7C-B59C-B563-E47A-CC7FD09A2A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238" y="868363"/>
          <a:ext cx="11226800" cy="529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Chart" r:id="rId3" imgW="11703050" imgH="5518150" progId="Excel.Chart.8">
                  <p:embed/>
                </p:oleObj>
              </mc:Choice>
              <mc:Fallback>
                <p:oleObj name="Chart" r:id="rId3" imgW="11703050" imgH="551815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868363"/>
                        <a:ext cx="11226800" cy="529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>
            <a:extLst>
              <a:ext uri="{FF2B5EF4-FFF2-40B4-BE49-F238E27FC236}">
                <a16:creationId xmlns:a16="http://schemas.microsoft.com/office/drawing/2014/main" id="{936DAF1D-5683-FE3A-7E2A-28C6AFECD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3238500"/>
            <a:ext cx="295275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FDA4B1C5-3B84-6F14-1D50-BF8C0650A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088" y="6070600"/>
            <a:ext cx="488950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年份</a:t>
            </a:r>
            <a:endParaRPr lang="en-US" altLang="zh-CN" sz="1200" b="1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797" name="文本框 11">
            <a:extLst>
              <a:ext uri="{FF2B5EF4-FFF2-40B4-BE49-F238E27FC236}">
                <a16:creationId xmlns:a16="http://schemas.microsoft.com/office/drawing/2014/main" id="{44390064-F0DF-474E-F9AD-70B007521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4113" y="6359525"/>
            <a:ext cx="2044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chemeClr val="bg1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www.chinets.com</a:t>
            </a:r>
          </a:p>
        </p:txBody>
      </p:sp>
      <p:pic>
        <p:nvPicPr>
          <p:cNvPr id="33798" name="图片 2">
            <a:extLst>
              <a:ext uri="{FF2B5EF4-FFF2-40B4-BE49-F238E27FC236}">
                <a16:creationId xmlns:a16="http://schemas.microsoft.com/office/drawing/2014/main" id="{17C41EFB-1B59-636E-5A50-80D0CA8C8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2576513"/>
            <a:ext cx="10398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图片 2">
            <a:extLst>
              <a:ext uri="{FF2B5EF4-FFF2-40B4-BE49-F238E27FC236}">
                <a16:creationId xmlns:a16="http://schemas.microsoft.com/office/drawing/2014/main" id="{BFC25960-E7E3-D194-9B89-29594FDC6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013" y="3525838"/>
            <a:ext cx="190182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>
            <a:extLst>
              <a:ext uri="{FF2B5EF4-FFF2-40B4-BE49-F238E27FC236}">
                <a16:creationId xmlns:a16="http://schemas.microsoft.com/office/drawing/2014/main" id="{5726D073-6F64-8AB7-8F6F-1808B2F555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35300" y="368300"/>
            <a:ext cx="8461375" cy="539750"/>
          </a:xfrm>
        </p:spPr>
        <p:txBody>
          <a:bodyPr/>
          <a:lstStyle/>
          <a:p>
            <a:r>
              <a:rPr lang="en-US" altLang="zh-CN" sz="2400" b="1"/>
              <a:t>8189</a:t>
            </a:r>
            <a:r>
              <a:rPr lang="zh-CN" altLang="en-US" sz="2400" b="1"/>
              <a:t>株</a:t>
            </a:r>
            <a:r>
              <a:rPr lang="zh-CN" altLang="en-US" sz="2400" b="1">
                <a:solidFill>
                  <a:srgbClr val="FF0000"/>
                </a:solidFill>
              </a:rPr>
              <a:t>碳青霉烯类耐药</a:t>
            </a:r>
            <a:r>
              <a:rPr lang="zh-CN" altLang="en-US" sz="2400" b="1"/>
              <a:t>肺炎克雷伯菌对抗菌药物的耐药率</a:t>
            </a:r>
          </a:p>
        </p:txBody>
      </p:sp>
      <p:graphicFrame>
        <p:nvGraphicFramePr>
          <p:cNvPr id="34818" name="Object 179">
            <a:extLst>
              <a:ext uri="{FF2B5EF4-FFF2-40B4-BE49-F238E27FC236}">
                <a16:creationId xmlns:a16="http://schemas.microsoft.com/office/drawing/2014/main" id="{4F7381B4-233F-FD9F-C654-4BCBA1231B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5263" y="908050"/>
          <a:ext cx="11788775" cy="545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Chart" r:id="rId3" imgW="12280900" imgH="5689600" progId="Excel.Chart.8">
                  <p:embed/>
                </p:oleObj>
              </mc:Choice>
              <mc:Fallback>
                <p:oleObj name="Chart" r:id="rId3" imgW="12280900" imgH="5689600" progId="Excel.Chart.8">
                  <p:embed/>
                  <p:pic>
                    <p:nvPicPr>
                      <p:cNvPr id="0" name="Object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3" y="908050"/>
                        <a:ext cx="11788775" cy="545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>
            <a:extLst>
              <a:ext uri="{FF2B5EF4-FFF2-40B4-BE49-F238E27FC236}">
                <a16:creationId xmlns:a16="http://schemas.microsoft.com/office/drawing/2014/main" id="{48F1B4F6-7B84-B19E-84C1-610999C73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3054350"/>
            <a:ext cx="295275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%</a:t>
            </a:r>
          </a:p>
        </p:txBody>
      </p:sp>
    </p:spTree>
  </p:cSld>
  <p:clrMapOvr>
    <a:masterClrMapping/>
  </p:clrMapOvr>
  <p:transition spd="slow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78">
            <a:extLst>
              <a:ext uri="{FF2B5EF4-FFF2-40B4-BE49-F238E27FC236}">
                <a16:creationId xmlns:a16="http://schemas.microsoft.com/office/drawing/2014/main" id="{2B67945B-8804-252F-14BF-A7280FDE1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368300"/>
            <a:ext cx="972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3388</a:t>
            </a: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株变形杆菌属对抗菌药的耐药率（</a:t>
            </a:r>
            <a:r>
              <a:rPr lang="en-US" altLang="zh-CN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%</a:t>
            </a: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graphicFrame>
        <p:nvGraphicFramePr>
          <p:cNvPr id="2" name="Object 179">
            <a:extLst>
              <a:ext uri="{FF2B5EF4-FFF2-40B4-BE49-F238E27FC236}">
                <a16:creationId xmlns:a16="http://schemas.microsoft.com/office/drawing/2014/main" id="{D2B75F50-3C93-9CAE-7BCE-AB125CF21E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567982"/>
              </p:ext>
            </p:extLst>
          </p:nvPr>
        </p:nvGraphicFramePr>
        <p:xfrm>
          <a:off x="73025" y="952500"/>
          <a:ext cx="11830050" cy="560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41" name="Text Box 5">
            <a:extLst>
              <a:ext uri="{FF2B5EF4-FFF2-40B4-BE49-F238E27FC236}">
                <a16:creationId xmlns:a16="http://schemas.microsoft.com/office/drawing/2014/main" id="{3FF7D985-0A3C-7429-7812-3BB1FE86E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2701925"/>
            <a:ext cx="31750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35844" name="Text Box 12">
            <a:extLst>
              <a:ext uri="{FF2B5EF4-FFF2-40B4-BE49-F238E27FC236}">
                <a16:creationId xmlns:a16="http://schemas.microsoft.com/office/drawing/2014/main" id="{0BB258DF-55E0-1DF9-8CEB-D198063F0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1400175"/>
            <a:ext cx="75612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ClrTx/>
              <a:buSzPct val="90000"/>
            </a:pPr>
            <a:r>
              <a:rPr lang="zh-CN" altLang="en-US" sz="1500" dirty="0">
                <a:ea typeface="楷体" panose="02010609060101010101" pitchFamily="49" charset="-122"/>
              </a:rPr>
              <a:t>变形杆菌属对碳青霉烯类、酶抑制剂复合制剂（除外氨苄西林</a:t>
            </a:r>
            <a:r>
              <a:rPr lang="en-US" altLang="zh-CN" sz="1500" dirty="0">
                <a:ea typeface="楷体" panose="02010609060101010101" pitchFamily="49" charset="-122"/>
              </a:rPr>
              <a:t>-</a:t>
            </a:r>
            <a:r>
              <a:rPr lang="zh-CN" altLang="en-US" sz="1500" dirty="0">
                <a:ea typeface="楷体" panose="02010609060101010101" pitchFamily="49" charset="-122"/>
              </a:rPr>
              <a:t>舒巴坦）、阿米卡星、拉氧头孢、头孢西丁、头孢他啶和头孢吡肟高度敏感</a:t>
            </a:r>
            <a:endParaRPr lang="en-US" altLang="zh-CN" sz="1500" dirty="0">
              <a:ea typeface="楷体" panose="02010609060101010101" pitchFamily="49" charset="-122"/>
            </a:endParaRPr>
          </a:p>
          <a:p>
            <a:pPr eaLnBrk="1" hangingPunct="1">
              <a:lnSpc>
                <a:spcPts val="2300"/>
              </a:lnSpc>
              <a:spcBef>
                <a:spcPct val="0"/>
              </a:spcBef>
              <a:buClrTx/>
              <a:buSzPct val="90000"/>
            </a:pPr>
            <a:r>
              <a:rPr lang="zh-CN" altLang="en-US" sz="1500" dirty="0">
                <a:ea typeface="楷体" panose="02010609060101010101" pitchFamily="49" charset="-122"/>
              </a:rPr>
              <a:t>变形杆菌属对头孢曲松的耐药率为</a:t>
            </a:r>
            <a:r>
              <a:rPr lang="en-US" altLang="zh-CN" sz="1500" dirty="0">
                <a:ea typeface="楷体" panose="02010609060101010101" pitchFamily="49" charset="-122"/>
              </a:rPr>
              <a:t>36%</a:t>
            </a:r>
            <a:endParaRPr lang="zh-CN" altLang="en-US" sz="1500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>
            <a:extLst>
              <a:ext uri="{FF2B5EF4-FFF2-40B4-BE49-F238E27FC236}">
                <a16:creationId xmlns:a16="http://schemas.microsoft.com/office/drawing/2014/main" id="{A5F630CA-EAFC-8E28-0FF0-5D536B625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663" y="523875"/>
            <a:ext cx="8101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5369</a:t>
            </a: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株肠杆菌属细菌对抗菌药的耐药率（</a:t>
            </a:r>
            <a:r>
              <a:rPr lang="en-US" altLang="zh-CN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%</a:t>
            </a: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29C9478B-16D3-FC49-E8A6-98BE96A91C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072274"/>
              </p:ext>
            </p:extLst>
          </p:nvPr>
        </p:nvGraphicFramePr>
        <p:xfrm>
          <a:off x="206375" y="1139825"/>
          <a:ext cx="12014200" cy="548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5" name="Text Box 5">
            <a:extLst>
              <a:ext uri="{FF2B5EF4-FFF2-40B4-BE49-F238E27FC236}">
                <a16:creationId xmlns:a16="http://schemas.microsoft.com/office/drawing/2014/main" id="{15D7FD47-1C43-88EA-3377-D8990F835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2867025"/>
            <a:ext cx="295275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36868" name="Text Box 12">
            <a:extLst>
              <a:ext uri="{FF2B5EF4-FFF2-40B4-BE49-F238E27FC236}">
                <a16:creationId xmlns:a16="http://schemas.microsoft.com/office/drawing/2014/main" id="{6C84FAC4-B6E7-F08D-638E-083FE711B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1577975"/>
            <a:ext cx="72009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ClrTx/>
              <a:buSzPct val="90000"/>
            </a:pPr>
            <a:r>
              <a:rPr lang="zh-CN" altLang="en-US" sz="1500">
                <a:ea typeface="楷体" panose="02010609060101010101" pitchFamily="49" charset="-122"/>
              </a:rPr>
              <a:t>肠杆菌属对阿米卡星、多黏菌素、替加环素、亚胺培南和美罗培南等高度敏感</a:t>
            </a:r>
            <a:endParaRPr lang="en-US" altLang="zh-CN" sz="1500">
              <a:ea typeface="楷体" panose="02010609060101010101" pitchFamily="49" charset="-122"/>
            </a:endParaRPr>
          </a:p>
          <a:p>
            <a:pPr eaLnBrk="1" hangingPunct="1">
              <a:lnSpc>
                <a:spcPts val="2300"/>
              </a:lnSpc>
              <a:spcBef>
                <a:spcPct val="0"/>
              </a:spcBef>
              <a:buClrTx/>
              <a:buSzPct val="90000"/>
            </a:pPr>
            <a:r>
              <a:rPr lang="zh-CN" altLang="en-US" sz="1500">
                <a:ea typeface="楷体" panose="02010609060101010101" pitchFamily="49" charset="-122"/>
              </a:rPr>
              <a:t>肠杆菌属对碳青霉烯类的耐药率范围为</a:t>
            </a:r>
            <a:r>
              <a:rPr lang="en-US" altLang="zh-CN" sz="1500">
                <a:ea typeface="楷体" panose="02010609060101010101" pitchFamily="49" charset="-122"/>
              </a:rPr>
              <a:t>9%-14.1%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ClrTx/>
              <a:buSzPct val="90000"/>
            </a:pPr>
            <a:r>
              <a:rPr lang="zh-CN" altLang="en-US" sz="1500">
                <a:ea typeface="楷体" panose="02010609060101010101" pitchFamily="49" charset="-122"/>
              </a:rPr>
              <a:t>肠杆菌属对头孢西丁的耐药率为</a:t>
            </a:r>
            <a:r>
              <a:rPr lang="en-US" altLang="zh-CN" sz="1500">
                <a:ea typeface="楷体" panose="02010609060101010101" pitchFamily="49" charset="-122"/>
              </a:rPr>
              <a:t>93.9%</a:t>
            </a:r>
            <a:endParaRPr lang="zh-CN" altLang="en-US" sz="1500"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5">
            <a:extLst>
              <a:ext uri="{FF2B5EF4-FFF2-40B4-BE49-F238E27FC236}">
                <a16:creationId xmlns:a16="http://schemas.microsoft.com/office/drawing/2014/main" id="{18889D3C-B472-5840-D4EB-8A625FF448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16163" y="334963"/>
            <a:ext cx="9180512" cy="5397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b="1"/>
              <a:t>肠杆菌属细菌对亚胺培南和美罗培南耐药变迁</a:t>
            </a:r>
            <a:r>
              <a:rPr lang="zh-CN" altLang="en-US" sz="2400" b="1"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cs typeface="Times New Roman" panose="02020603050405020304" pitchFamily="18" charset="0"/>
              </a:rPr>
              <a:t>2005-2023</a:t>
            </a:r>
            <a:r>
              <a:rPr lang="zh-CN" altLang="en-US" sz="2400" b="1">
                <a:cs typeface="Times New Roman" panose="02020603050405020304" pitchFamily="18" charset="0"/>
              </a:rPr>
              <a:t>）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37890" name="文本框 5">
            <a:extLst>
              <a:ext uri="{FF2B5EF4-FFF2-40B4-BE49-F238E27FC236}">
                <a16:creationId xmlns:a16="http://schemas.microsoft.com/office/drawing/2014/main" id="{F87311C3-27D2-2507-32E4-3FB047982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8938" y="6419850"/>
            <a:ext cx="4078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400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数据来源：</a:t>
            </a:r>
            <a:r>
              <a:rPr lang="en-US" altLang="zh-CN" sz="1400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http://www.chinets.com/Data/GermYear</a:t>
            </a:r>
            <a:endParaRPr lang="zh-CN" altLang="en-US" sz="1400">
              <a:solidFill>
                <a:schemeClr val="bg1"/>
              </a:solidFill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37891" name="图片 2">
            <a:extLst>
              <a:ext uri="{FF2B5EF4-FFF2-40B4-BE49-F238E27FC236}">
                <a16:creationId xmlns:a16="http://schemas.microsoft.com/office/drawing/2014/main" id="{A9A24A37-8C7A-53E3-49B2-77AD755EB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" t="3264" r="-2"/>
          <a:stretch>
            <a:fillRect/>
          </a:stretch>
        </p:blipFill>
        <p:spPr bwMode="auto">
          <a:xfrm>
            <a:off x="155575" y="1555750"/>
            <a:ext cx="11869738" cy="4060825"/>
          </a:xfrm>
          <a:prstGeom prst="rect">
            <a:avLst/>
          </a:prstGeom>
          <a:noFill/>
          <a:ln w="19050">
            <a:solidFill>
              <a:srgbClr val="3C738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25C8CF65-7F25-D0B6-F140-0F33025E374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756025" y="368300"/>
            <a:ext cx="6911975" cy="450850"/>
          </a:xfrm>
        </p:spPr>
        <p:txBody>
          <a:bodyPr/>
          <a:lstStyle/>
          <a:p>
            <a:pPr eaLnBrk="1" hangingPunct="1"/>
            <a:r>
              <a:rPr lang="zh-CN" altLang="en-US" sz="2400" b="1">
                <a:solidFill>
                  <a:srgbClr val="3333FF"/>
                </a:solidFill>
              </a:rPr>
              <a:t>材料与方法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5C694F7B-5329-399B-F2EC-AA555B040EC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874713" y="908050"/>
            <a:ext cx="10442575" cy="5221288"/>
          </a:xfrm>
        </p:spPr>
        <p:txBody>
          <a:bodyPr/>
          <a:lstStyle/>
          <a:p>
            <a:pPr eaLnBrk="1" hangingPunct="1">
              <a:lnSpc>
                <a:spcPts val="3100"/>
              </a:lnSpc>
              <a:spcBef>
                <a:spcPct val="0"/>
              </a:spcBef>
            </a:pPr>
            <a:r>
              <a:rPr lang="zh-CN" altLang="en-US" sz="2000" b="1">
                <a:solidFill>
                  <a:schemeClr val="bg2"/>
                </a:solidFill>
                <a:ea typeface="楷体" panose="02010609060101010101" pitchFamily="49" charset="-122"/>
              </a:rPr>
              <a:t>细菌</a:t>
            </a:r>
          </a:p>
          <a:p>
            <a:pPr lvl="1" eaLnBrk="1" hangingPunct="1">
              <a:lnSpc>
                <a:spcPts val="3100"/>
              </a:lnSpc>
              <a:spcBef>
                <a:spcPct val="0"/>
              </a:spcBef>
              <a:buClr>
                <a:srgbClr val="7F7F7F"/>
              </a:buClr>
              <a:buFont typeface="Wingdings" pitchFamily="2" charset="2"/>
              <a:buChar char="p"/>
            </a:pPr>
            <a:r>
              <a:rPr lang="en-US" altLang="zh-CN" sz="2000">
                <a:solidFill>
                  <a:schemeClr val="bg2"/>
                </a:solidFill>
                <a:ea typeface="楷体" panose="02010609060101010101" pitchFamily="49" charset="-122"/>
              </a:rPr>
              <a:t>2023.1.1</a:t>
            </a:r>
            <a:r>
              <a:rPr lang="zh-CN" altLang="en-US" sz="2000">
                <a:solidFill>
                  <a:schemeClr val="bg2"/>
                </a:solidFill>
                <a:ea typeface="楷体" panose="02010609060101010101" pitchFamily="49" charset="-122"/>
              </a:rPr>
              <a:t>日</a:t>
            </a:r>
            <a:r>
              <a:rPr lang="en-US" altLang="zh-CN" sz="2000">
                <a:solidFill>
                  <a:schemeClr val="bg2"/>
                </a:solidFill>
                <a:ea typeface="楷体" panose="02010609060101010101" pitchFamily="49" charset="-122"/>
              </a:rPr>
              <a:t>- 6.30</a:t>
            </a:r>
            <a:r>
              <a:rPr lang="zh-CN" altLang="en-US" sz="2000">
                <a:solidFill>
                  <a:schemeClr val="bg2"/>
                </a:solidFill>
                <a:ea typeface="楷体" panose="02010609060101010101" pitchFamily="49" charset="-122"/>
              </a:rPr>
              <a:t>日临床分离株</a:t>
            </a:r>
          </a:p>
          <a:p>
            <a:pPr lvl="1" eaLnBrk="1" hangingPunct="1">
              <a:lnSpc>
                <a:spcPts val="3100"/>
              </a:lnSpc>
              <a:spcBef>
                <a:spcPct val="0"/>
              </a:spcBef>
              <a:buClr>
                <a:srgbClr val="7F7F7F"/>
              </a:buClr>
              <a:buFont typeface="Wingdings" pitchFamily="2" charset="2"/>
              <a:buChar char="p"/>
            </a:pPr>
            <a:r>
              <a:rPr lang="zh-CN" altLang="en-US" sz="2000">
                <a:solidFill>
                  <a:schemeClr val="bg2"/>
                </a:solidFill>
                <a:ea typeface="楷体" panose="02010609060101010101" pitchFamily="49" charset="-122"/>
              </a:rPr>
              <a:t>剔除同一患者分离的重复菌株（血液和脑脊液标本除外）</a:t>
            </a:r>
          </a:p>
          <a:p>
            <a:pPr lvl="1" eaLnBrk="1" hangingPunct="1">
              <a:lnSpc>
                <a:spcPts val="3100"/>
              </a:lnSpc>
              <a:spcBef>
                <a:spcPct val="0"/>
              </a:spcBef>
              <a:buClr>
                <a:srgbClr val="7F7F7F"/>
              </a:buClr>
              <a:buFont typeface="Wingdings" pitchFamily="2" charset="2"/>
              <a:buChar char="p"/>
            </a:pPr>
            <a:r>
              <a:rPr lang="zh-CN" altLang="en-US" sz="2000">
                <a:solidFill>
                  <a:schemeClr val="bg2"/>
                </a:solidFill>
                <a:ea typeface="楷体" panose="02010609060101010101" pitchFamily="49" charset="-122"/>
              </a:rPr>
              <a:t>剔除非无菌体液分离的凝固酶阴性葡萄球菌和草绿色链球菌</a:t>
            </a:r>
          </a:p>
          <a:p>
            <a:pPr lvl="1" eaLnBrk="1" hangingPunct="1">
              <a:lnSpc>
                <a:spcPts val="3100"/>
              </a:lnSpc>
              <a:spcBef>
                <a:spcPct val="0"/>
              </a:spcBef>
              <a:buClr>
                <a:srgbClr val="7F7F7F"/>
              </a:buClr>
              <a:buFont typeface="Wingdings" pitchFamily="2" charset="2"/>
              <a:buChar char="p"/>
            </a:pPr>
            <a:r>
              <a:rPr lang="zh-CN" altLang="en-US" sz="2000">
                <a:solidFill>
                  <a:schemeClr val="bg2"/>
                </a:solidFill>
                <a:ea typeface="楷体" panose="02010609060101010101" pitchFamily="49" charset="-122"/>
              </a:rPr>
              <a:t>剔除厌氧菌、真菌、分枝杆菌、支原体及其他非监测需要菌株信息</a:t>
            </a:r>
          </a:p>
          <a:p>
            <a:pPr lvl="1" eaLnBrk="1" hangingPunct="1">
              <a:lnSpc>
                <a:spcPts val="3100"/>
              </a:lnSpc>
              <a:spcBef>
                <a:spcPct val="0"/>
              </a:spcBef>
              <a:buClr>
                <a:srgbClr val="7F7F7F"/>
              </a:buClr>
              <a:buFont typeface="Wingdings" pitchFamily="2" charset="2"/>
              <a:buChar char="p"/>
            </a:pPr>
            <a:r>
              <a:rPr lang="zh-CN" altLang="en-US" sz="2000">
                <a:solidFill>
                  <a:schemeClr val="bg2"/>
                </a:solidFill>
                <a:ea typeface="楷体" panose="02010609060101010101" pitchFamily="49" charset="-122"/>
              </a:rPr>
              <a:t>按统一方案进行抗微生物药物敏感性试验 </a:t>
            </a:r>
          </a:p>
          <a:p>
            <a:pPr eaLnBrk="1" hangingPunct="1">
              <a:lnSpc>
                <a:spcPts val="3100"/>
              </a:lnSpc>
              <a:spcBef>
                <a:spcPct val="0"/>
              </a:spcBef>
            </a:pPr>
            <a:r>
              <a:rPr lang="zh-CN" altLang="en-US" sz="2000" b="1">
                <a:solidFill>
                  <a:schemeClr val="bg2"/>
                </a:solidFill>
                <a:ea typeface="楷体" panose="02010609060101010101" pitchFamily="49" charset="-122"/>
              </a:rPr>
              <a:t>药敏试验</a:t>
            </a:r>
          </a:p>
          <a:p>
            <a:pPr lvl="1" eaLnBrk="1" hangingPunct="1">
              <a:lnSpc>
                <a:spcPts val="3100"/>
              </a:lnSpc>
              <a:spcBef>
                <a:spcPct val="0"/>
              </a:spcBef>
              <a:buClr>
                <a:srgbClr val="7F7F7F"/>
              </a:buClr>
              <a:buFont typeface="Wingdings" pitchFamily="2" charset="2"/>
              <a:buChar char="p"/>
            </a:pPr>
            <a:r>
              <a:rPr lang="zh-CN" altLang="en-US" sz="2000">
                <a:solidFill>
                  <a:schemeClr val="bg2"/>
                </a:solidFill>
                <a:ea typeface="楷体" panose="02010609060101010101" pitchFamily="49" charset="-122"/>
              </a:rPr>
              <a:t>纸片扩散法</a:t>
            </a:r>
            <a:endParaRPr lang="en-US" altLang="zh-CN" sz="2000">
              <a:solidFill>
                <a:schemeClr val="bg2"/>
              </a:solidFill>
              <a:ea typeface="楷体" panose="02010609060101010101" pitchFamily="49" charset="-122"/>
            </a:endParaRPr>
          </a:p>
          <a:p>
            <a:pPr lvl="1" eaLnBrk="1" hangingPunct="1">
              <a:lnSpc>
                <a:spcPts val="3100"/>
              </a:lnSpc>
              <a:spcBef>
                <a:spcPct val="0"/>
              </a:spcBef>
              <a:buClr>
                <a:srgbClr val="7F7F7F"/>
              </a:buClr>
              <a:buFont typeface="Wingdings" pitchFamily="2" charset="2"/>
              <a:buChar char="p"/>
            </a:pPr>
            <a:r>
              <a:rPr lang="zh-CN" altLang="en-US" sz="2000">
                <a:solidFill>
                  <a:schemeClr val="bg2"/>
                </a:solidFill>
                <a:ea typeface="楷体" panose="02010609060101010101" pitchFamily="49" charset="-122"/>
              </a:rPr>
              <a:t>自动化药敏系统、标准肉汤微量稀释法</a:t>
            </a:r>
          </a:p>
          <a:p>
            <a:pPr lvl="1" eaLnBrk="1" hangingPunct="1">
              <a:lnSpc>
                <a:spcPts val="3100"/>
              </a:lnSpc>
              <a:spcBef>
                <a:spcPct val="0"/>
              </a:spcBef>
              <a:buClr>
                <a:srgbClr val="7F7F7F"/>
              </a:buClr>
              <a:buFont typeface="Wingdings" pitchFamily="2" charset="2"/>
              <a:buChar char="p"/>
            </a:pPr>
            <a:r>
              <a:rPr lang="zh-CN" altLang="en-US" sz="2000">
                <a:solidFill>
                  <a:schemeClr val="bg2"/>
                </a:solidFill>
                <a:ea typeface="楷体" panose="02010609060101010101" pitchFamily="49" charset="-122"/>
              </a:rPr>
              <a:t>质控菌：大肠埃希菌</a:t>
            </a:r>
            <a:r>
              <a:rPr lang="en-US" altLang="zh-CN" sz="2000">
                <a:solidFill>
                  <a:schemeClr val="bg2"/>
                </a:solidFill>
                <a:ea typeface="楷体" panose="02010609060101010101" pitchFamily="49" charset="-122"/>
              </a:rPr>
              <a:t>ATCC 25922</a:t>
            </a:r>
            <a:r>
              <a:rPr lang="zh-CN" altLang="en-US" sz="2000">
                <a:solidFill>
                  <a:schemeClr val="bg2"/>
                </a:solidFill>
                <a:ea typeface="楷体" panose="02010609060101010101" pitchFamily="49" charset="-122"/>
              </a:rPr>
              <a:t>、铜绿假单胞菌</a:t>
            </a:r>
            <a:r>
              <a:rPr lang="en-US" altLang="zh-CN" sz="2000">
                <a:solidFill>
                  <a:schemeClr val="bg2"/>
                </a:solidFill>
                <a:ea typeface="楷体" panose="02010609060101010101" pitchFamily="49" charset="-122"/>
              </a:rPr>
              <a:t>ATCC 27853</a:t>
            </a:r>
            <a:r>
              <a:rPr lang="zh-CN" altLang="en-US" sz="2000">
                <a:solidFill>
                  <a:schemeClr val="bg2"/>
                </a:solidFill>
                <a:ea typeface="楷体" panose="02010609060101010101" pitchFamily="49" charset="-122"/>
              </a:rPr>
              <a:t>、金葡菌</a:t>
            </a:r>
            <a:r>
              <a:rPr lang="en-US" altLang="zh-CN" sz="2000">
                <a:solidFill>
                  <a:schemeClr val="bg2"/>
                </a:solidFill>
                <a:ea typeface="楷体" panose="02010609060101010101" pitchFamily="49" charset="-122"/>
              </a:rPr>
              <a:t>ATCC 25923</a:t>
            </a:r>
            <a:r>
              <a:rPr lang="zh-CN" altLang="en-US" sz="2000">
                <a:solidFill>
                  <a:schemeClr val="bg2"/>
                </a:solidFill>
                <a:ea typeface="楷体" panose="02010609060101010101" pitchFamily="49" charset="-122"/>
              </a:rPr>
              <a:t>、金葡菌</a:t>
            </a:r>
            <a:r>
              <a:rPr lang="en-US" altLang="zh-CN" sz="2000">
                <a:solidFill>
                  <a:schemeClr val="bg2"/>
                </a:solidFill>
                <a:ea typeface="楷体" panose="02010609060101010101" pitchFamily="49" charset="-122"/>
              </a:rPr>
              <a:t>ATCC 29213</a:t>
            </a:r>
            <a:r>
              <a:rPr lang="zh-CN" altLang="en-US" sz="2000">
                <a:solidFill>
                  <a:schemeClr val="bg2"/>
                </a:solidFill>
                <a:ea typeface="楷体" panose="02010609060101010101" pitchFamily="49" charset="-122"/>
              </a:rPr>
              <a:t>、肺炎链球菌</a:t>
            </a:r>
            <a:r>
              <a:rPr lang="en-US" altLang="zh-CN" sz="2000">
                <a:solidFill>
                  <a:schemeClr val="bg2"/>
                </a:solidFill>
                <a:ea typeface="楷体" panose="02010609060101010101" pitchFamily="49" charset="-122"/>
              </a:rPr>
              <a:t>ATCC 49619</a:t>
            </a:r>
            <a:r>
              <a:rPr lang="zh-CN" altLang="en-US" sz="2000">
                <a:solidFill>
                  <a:schemeClr val="bg2"/>
                </a:solidFill>
                <a:ea typeface="楷体" panose="02010609060101010101" pitchFamily="49" charset="-122"/>
              </a:rPr>
              <a:t>和流感嗜血杆菌</a:t>
            </a:r>
            <a:r>
              <a:rPr lang="en-US" altLang="zh-CN" sz="2000">
                <a:solidFill>
                  <a:schemeClr val="bg2"/>
                </a:solidFill>
                <a:ea typeface="楷体" panose="02010609060101010101" pitchFamily="49" charset="-122"/>
              </a:rPr>
              <a:t>ATCC 49247</a:t>
            </a:r>
            <a:r>
              <a:rPr lang="zh-CN" altLang="en-US" sz="2000">
                <a:solidFill>
                  <a:schemeClr val="bg2"/>
                </a:solidFill>
                <a:ea typeface="楷体" panose="02010609060101010101" pitchFamily="49" charset="-122"/>
              </a:rPr>
              <a:t>等。</a:t>
            </a:r>
          </a:p>
          <a:p>
            <a:pPr eaLnBrk="1" hangingPunct="1">
              <a:lnSpc>
                <a:spcPts val="3100"/>
              </a:lnSpc>
              <a:spcBef>
                <a:spcPct val="0"/>
              </a:spcBef>
            </a:pPr>
            <a:r>
              <a:rPr lang="en-US" altLang="zh-CN" sz="2000" b="1">
                <a:solidFill>
                  <a:schemeClr val="bg2"/>
                </a:solidFill>
                <a:ea typeface="楷体" panose="02010609060101010101" pitchFamily="49" charset="-122"/>
              </a:rPr>
              <a:t>β</a:t>
            </a:r>
            <a:r>
              <a:rPr lang="zh-CN" altLang="en-US" sz="2000" b="1">
                <a:solidFill>
                  <a:schemeClr val="bg2"/>
                </a:solidFill>
                <a:ea typeface="楷体" panose="02010609060101010101" pitchFamily="49" charset="-122"/>
              </a:rPr>
              <a:t>内酰胺酶检测</a:t>
            </a:r>
          </a:p>
          <a:p>
            <a:pPr lvl="1" eaLnBrk="1" hangingPunct="1">
              <a:lnSpc>
                <a:spcPts val="3100"/>
              </a:lnSpc>
              <a:spcBef>
                <a:spcPct val="0"/>
              </a:spcBef>
              <a:buClr>
                <a:srgbClr val="7F7F7F"/>
              </a:buClr>
              <a:buFont typeface="Wingdings" pitchFamily="2" charset="2"/>
              <a:buChar char="p"/>
            </a:pPr>
            <a:r>
              <a:rPr lang="zh-CN" altLang="en-US" sz="2000">
                <a:solidFill>
                  <a:schemeClr val="bg2"/>
                </a:solidFill>
                <a:ea typeface="楷体" panose="02010609060101010101" pitchFamily="49" charset="-122"/>
              </a:rPr>
              <a:t>头孢硝噻吩纸片法定性检测流感嗜血杆菌和卡他莫拉菌中的</a:t>
            </a:r>
            <a:r>
              <a:rPr lang="en-US" altLang="zh-CN" sz="2000">
                <a:solidFill>
                  <a:schemeClr val="bg2"/>
                </a:solidFill>
                <a:ea typeface="楷体" panose="02010609060101010101" pitchFamily="49" charset="-122"/>
              </a:rPr>
              <a:t>β</a:t>
            </a:r>
            <a:r>
              <a:rPr lang="zh-CN" altLang="en-US" sz="2000">
                <a:solidFill>
                  <a:schemeClr val="bg2"/>
                </a:solidFill>
                <a:ea typeface="楷体" panose="02010609060101010101" pitchFamily="49" charset="-122"/>
              </a:rPr>
              <a:t>内酰胺酶 </a:t>
            </a:r>
          </a:p>
        </p:txBody>
      </p:sp>
    </p:spTree>
  </p:cSld>
  <p:clrMapOvr>
    <a:masterClrMapping/>
  </p:clrMapOvr>
  <p:transition spd="slow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>
            <a:extLst>
              <a:ext uri="{FF2B5EF4-FFF2-40B4-BE49-F238E27FC236}">
                <a16:creationId xmlns:a16="http://schemas.microsoft.com/office/drawing/2014/main" id="{20BC83F5-BDF6-DB02-C609-FA342BEF7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23875"/>
            <a:ext cx="9901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ea typeface="微软雅黑" panose="020B0503020204020204" pitchFamily="34" charset="-122"/>
              </a:rPr>
              <a:t>2262</a:t>
            </a: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</a:rPr>
              <a:t>株沙雷菌属细菌对抗菌药的耐药率（</a:t>
            </a:r>
            <a:r>
              <a:rPr lang="en-US" altLang="zh-CN" sz="2400" b="1">
                <a:solidFill>
                  <a:srgbClr val="0000FF"/>
                </a:solidFill>
                <a:ea typeface="微软雅黑" panose="020B0503020204020204" pitchFamily="34" charset="-122"/>
              </a:rPr>
              <a:t>%</a:t>
            </a: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</a:rPr>
              <a:t>）</a:t>
            </a:r>
          </a:p>
        </p:txBody>
      </p:sp>
      <p:graphicFrame>
        <p:nvGraphicFramePr>
          <p:cNvPr id="38914" name="Object 5">
            <a:extLst>
              <a:ext uri="{FF2B5EF4-FFF2-40B4-BE49-F238E27FC236}">
                <a16:creationId xmlns:a16="http://schemas.microsoft.com/office/drawing/2014/main" id="{6A4B0B7F-AC2E-DDF8-B67D-CC3B3F7129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775" y="1038225"/>
          <a:ext cx="12115800" cy="558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Chart" r:id="rId3" imgW="12623800" imgH="5829300" progId="Excel.Chart.8">
                  <p:embed/>
                </p:oleObj>
              </mc:Choice>
              <mc:Fallback>
                <p:oleObj name="Chart" r:id="rId3" imgW="12623800" imgH="5829300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1038225"/>
                        <a:ext cx="12115800" cy="558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5">
            <a:extLst>
              <a:ext uri="{FF2B5EF4-FFF2-40B4-BE49-F238E27FC236}">
                <a16:creationId xmlns:a16="http://schemas.microsoft.com/office/drawing/2014/main" id="{99264866-5349-98AD-5834-CE0E3CE19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2867025"/>
            <a:ext cx="295275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38916" name="Text Box 12">
            <a:extLst>
              <a:ext uri="{FF2B5EF4-FFF2-40B4-BE49-F238E27FC236}">
                <a16:creationId xmlns:a16="http://schemas.microsoft.com/office/drawing/2014/main" id="{ACBF4F92-E469-BBFB-DC8D-29C401ED5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1628775"/>
            <a:ext cx="79216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ClrTx/>
              <a:buSzPct val="90000"/>
            </a:pPr>
            <a:r>
              <a:rPr lang="zh-CN" altLang="en-US" sz="1500">
                <a:ea typeface="楷体" panose="02010609060101010101" pitchFamily="49" charset="-122"/>
              </a:rPr>
              <a:t>沙雷菌属对大多数抗菌药物包括替加环素、氨基糖苷类、碳青霉烯类、复方磺胺甲噁唑、酶抑制剂复合制剂、头孢吡肟、头孢他啶和氟喹诺酮类等高度敏感</a:t>
            </a:r>
          </a:p>
        </p:txBody>
      </p:sp>
    </p:spTree>
  </p:cSld>
  <p:clrMapOvr>
    <a:masterClrMapping/>
  </p:clrMapOvr>
  <p:transition spd="slow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>
            <a:extLst>
              <a:ext uri="{FF2B5EF4-FFF2-40B4-BE49-F238E27FC236}">
                <a16:creationId xmlns:a16="http://schemas.microsoft.com/office/drawing/2014/main" id="{B7A393A6-9E31-0AFC-74A4-7D3F387B6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23875"/>
            <a:ext cx="972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1824</a:t>
            </a: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株柠檬酸杆菌属细菌对抗菌药的耐药率（</a:t>
            </a:r>
            <a:r>
              <a:rPr lang="en-US" altLang="zh-CN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%</a:t>
            </a: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graphicFrame>
        <p:nvGraphicFramePr>
          <p:cNvPr id="39938" name="Object 5">
            <a:extLst>
              <a:ext uri="{FF2B5EF4-FFF2-40B4-BE49-F238E27FC236}">
                <a16:creationId xmlns:a16="http://schemas.microsoft.com/office/drawing/2014/main" id="{B91EF1CD-DF35-AF3F-3204-C164A917B8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88" y="1089025"/>
          <a:ext cx="12206287" cy="563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Chart" r:id="rId3" imgW="12725400" imgH="5873750" progId="Excel.Chart.8">
                  <p:embed/>
                </p:oleObj>
              </mc:Choice>
              <mc:Fallback>
                <p:oleObj name="Chart" r:id="rId3" imgW="12725400" imgH="5873750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1089025"/>
                        <a:ext cx="12206287" cy="563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5">
            <a:extLst>
              <a:ext uri="{FF2B5EF4-FFF2-40B4-BE49-F238E27FC236}">
                <a16:creationId xmlns:a16="http://schemas.microsoft.com/office/drawing/2014/main" id="{EF1978AA-F4A6-093D-0B54-93B07D867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2867025"/>
            <a:ext cx="295275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39940" name="Text Box 12">
            <a:extLst>
              <a:ext uri="{FF2B5EF4-FFF2-40B4-BE49-F238E27FC236}">
                <a16:creationId xmlns:a16="http://schemas.microsoft.com/office/drawing/2014/main" id="{3A635BE8-118D-8BF9-7448-BE4FFD4A2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1628775"/>
            <a:ext cx="77406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ClrTx/>
              <a:buSzPct val="90000"/>
            </a:pPr>
            <a:r>
              <a:rPr lang="zh-CN" altLang="en-US" sz="1500">
                <a:ea typeface="楷体" panose="02010609060101010101" pitchFamily="49" charset="-122"/>
              </a:rPr>
              <a:t>柠檬酸杆菌属对替加环素、多黏菌素、阿米卡星和碳青霉烯类高度敏感</a:t>
            </a:r>
            <a:endParaRPr lang="en-US" altLang="zh-CN" sz="1500">
              <a:ea typeface="楷体" panose="02010609060101010101" pitchFamily="49" charset="-122"/>
            </a:endParaRPr>
          </a:p>
          <a:p>
            <a:pPr eaLnBrk="1" hangingPunct="1">
              <a:lnSpc>
                <a:spcPts val="2300"/>
              </a:lnSpc>
              <a:spcBef>
                <a:spcPct val="0"/>
              </a:spcBef>
              <a:buClrTx/>
              <a:buSzPct val="90000"/>
            </a:pPr>
            <a:r>
              <a:rPr lang="zh-CN" altLang="en-US" sz="1500">
                <a:ea typeface="楷体" panose="02010609060101010101" pitchFamily="49" charset="-122"/>
              </a:rPr>
              <a:t>柠檬酸杆菌属对头孢哌酮</a:t>
            </a:r>
            <a:r>
              <a:rPr lang="en-US" altLang="zh-CN" sz="1500">
                <a:ea typeface="楷体" panose="02010609060101010101" pitchFamily="49" charset="-122"/>
              </a:rPr>
              <a:t>-</a:t>
            </a:r>
            <a:r>
              <a:rPr lang="zh-CN" altLang="en-US" sz="1500">
                <a:ea typeface="楷体" panose="02010609060101010101" pitchFamily="49" charset="-122"/>
              </a:rPr>
              <a:t>舒巴坦和哌拉西林</a:t>
            </a:r>
            <a:r>
              <a:rPr lang="en-US" altLang="zh-CN" sz="1500">
                <a:ea typeface="楷体" panose="02010609060101010101" pitchFamily="49" charset="-122"/>
              </a:rPr>
              <a:t>-</a:t>
            </a:r>
            <a:r>
              <a:rPr lang="zh-CN" altLang="en-US" sz="1500">
                <a:ea typeface="楷体" panose="02010609060101010101" pitchFamily="49" charset="-122"/>
              </a:rPr>
              <a:t>他唑巴坦的耐药率分别为</a:t>
            </a:r>
            <a:r>
              <a:rPr lang="en-US" altLang="zh-CN" sz="1500">
                <a:ea typeface="楷体" panose="02010609060101010101" pitchFamily="49" charset="-122"/>
              </a:rPr>
              <a:t>8.2%</a:t>
            </a:r>
            <a:r>
              <a:rPr lang="zh-CN" altLang="en-US" sz="1500">
                <a:ea typeface="楷体" panose="02010609060101010101" pitchFamily="49" charset="-122"/>
              </a:rPr>
              <a:t>和</a:t>
            </a:r>
            <a:r>
              <a:rPr lang="en-US" altLang="zh-CN" sz="1500">
                <a:ea typeface="楷体" panose="02010609060101010101" pitchFamily="49" charset="-122"/>
              </a:rPr>
              <a:t>19%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ClrTx/>
              <a:buSzPct val="90000"/>
            </a:pPr>
            <a:r>
              <a:rPr lang="zh-CN" altLang="en-US" sz="1500">
                <a:ea typeface="楷体" panose="02010609060101010101" pitchFamily="49" charset="-122"/>
              </a:rPr>
              <a:t>柠檬酸杆菌属对头孢他啶和头孢西丁的耐药率分别为</a:t>
            </a:r>
            <a:r>
              <a:rPr lang="en-US" altLang="zh-CN" sz="1500">
                <a:ea typeface="楷体" panose="02010609060101010101" pitchFamily="49" charset="-122"/>
              </a:rPr>
              <a:t>25.9%</a:t>
            </a:r>
            <a:r>
              <a:rPr lang="zh-CN" altLang="en-US" sz="1500">
                <a:ea typeface="楷体" panose="02010609060101010101" pitchFamily="49" charset="-122"/>
              </a:rPr>
              <a:t>和</a:t>
            </a:r>
            <a:r>
              <a:rPr lang="en-US" altLang="zh-CN" sz="1500">
                <a:ea typeface="楷体" panose="02010609060101010101" pitchFamily="49" charset="-122"/>
              </a:rPr>
              <a:t>51.9%</a:t>
            </a:r>
            <a:endParaRPr lang="zh-CN" altLang="en-US" sz="1500"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>
            <a:extLst>
              <a:ext uri="{FF2B5EF4-FFF2-40B4-BE49-F238E27FC236}">
                <a16:creationId xmlns:a16="http://schemas.microsoft.com/office/drawing/2014/main" id="{BBBA6234-2919-9F19-0FAD-EE9CB6B30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450850"/>
            <a:ext cx="9901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zh-CN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900</a:t>
            </a: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株摩根菌属细菌对抗菌药的耐药率（</a:t>
            </a:r>
            <a:r>
              <a:rPr lang="en-US" altLang="zh-CN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%</a:t>
            </a: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graphicFrame>
        <p:nvGraphicFramePr>
          <p:cNvPr id="40962" name="Object 5">
            <a:extLst>
              <a:ext uri="{FF2B5EF4-FFF2-40B4-BE49-F238E27FC236}">
                <a16:creationId xmlns:a16="http://schemas.microsoft.com/office/drawing/2014/main" id="{38C09DA4-1443-B08D-DE9D-767D03D067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375" y="766763"/>
          <a:ext cx="11701463" cy="612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Chart" r:id="rId3" imgW="12198350" imgH="6381750" progId="Excel.Chart.8">
                  <p:embed/>
                </p:oleObj>
              </mc:Choice>
              <mc:Fallback>
                <p:oleObj name="Chart" r:id="rId3" imgW="12198350" imgH="6381750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766763"/>
                        <a:ext cx="11701463" cy="612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5">
            <a:extLst>
              <a:ext uri="{FF2B5EF4-FFF2-40B4-BE49-F238E27FC236}">
                <a16:creationId xmlns:a16="http://schemas.microsoft.com/office/drawing/2014/main" id="{30528803-0B44-291B-8602-FA57554A2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2889250"/>
            <a:ext cx="295275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40964" name="Text Box 12">
            <a:extLst>
              <a:ext uri="{FF2B5EF4-FFF2-40B4-BE49-F238E27FC236}">
                <a16:creationId xmlns:a16="http://schemas.microsoft.com/office/drawing/2014/main" id="{21815B0A-F9EE-A95B-3DFA-6D6F9B1C4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1211263"/>
            <a:ext cx="774065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ClrTx/>
              <a:buSzPct val="90000"/>
            </a:pPr>
            <a:r>
              <a:rPr lang="zh-CN" altLang="en-US" sz="1500">
                <a:ea typeface="楷体" panose="02010609060101010101" pitchFamily="49" charset="-122"/>
              </a:rPr>
              <a:t>摩根菌属对头孢他啶</a:t>
            </a:r>
            <a:r>
              <a:rPr lang="en-US" altLang="zh-CN" sz="1500">
                <a:ea typeface="楷体" panose="02010609060101010101" pitchFamily="49" charset="-122"/>
              </a:rPr>
              <a:t>-</a:t>
            </a:r>
            <a:r>
              <a:rPr lang="zh-CN" altLang="en-US" sz="1500">
                <a:ea typeface="楷体" panose="02010609060101010101" pitchFamily="49" charset="-122"/>
              </a:rPr>
              <a:t>阿维巴坦、碳青霉烯类（除外亚胺培南）、阿米卡星、头孢哌酮</a:t>
            </a:r>
            <a:r>
              <a:rPr lang="en-US" altLang="zh-CN" sz="1500">
                <a:ea typeface="楷体" panose="02010609060101010101" pitchFamily="49" charset="-122"/>
              </a:rPr>
              <a:t>-</a:t>
            </a:r>
            <a:r>
              <a:rPr lang="zh-CN" altLang="en-US" sz="1500">
                <a:ea typeface="楷体" panose="02010609060101010101" pitchFamily="49" charset="-122"/>
              </a:rPr>
              <a:t>舒巴坦、哌拉西林</a:t>
            </a:r>
            <a:r>
              <a:rPr lang="en-US" altLang="zh-CN" sz="1500">
                <a:ea typeface="楷体" panose="02010609060101010101" pitchFamily="49" charset="-122"/>
              </a:rPr>
              <a:t>-</a:t>
            </a:r>
            <a:r>
              <a:rPr lang="zh-CN" altLang="en-US" sz="1500">
                <a:ea typeface="楷体" panose="02010609060101010101" pitchFamily="49" charset="-122"/>
              </a:rPr>
              <a:t>他唑巴坦、头孢吡肟和替加环素高度敏感</a:t>
            </a:r>
            <a:endParaRPr lang="en-US" altLang="zh-CN" sz="1500">
              <a:ea typeface="楷体" panose="02010609060101010101" pitchFamily="49" charset="-122"/>
            </a:endParaRPr>
          </a:p>
          <a:p>
            <a:pPr eaLnBrk="1" hangingPunct="1">
              <a:lnSpc>
                <a:spcPts val="2300"/>
              </a:lnSpc>
              <a:spcBef>
                <a:spcPct val="0"/>
              </a:spcBef>
              <a:buClrTx/>
              <a:buSzPct val="90000"/>
            </a:pPr>
            <a:r>
              <a:rPr lang="zh-CN" altLang="en-US" sz="1500">
                <a:ea typeface="楷体" panose="02010609060101010101" pitchFamily="49" charset="-122"/>
              </a:rPr>
              <a:t>摩根菌属对头孢西丁、头孢他啶和头孢曲松的耐药率范围为</a:t>
            </a:r>
            <a:r>
              <a:rPr lang="en-US" altLang="zh-CN" sz="1500">
                <a:ea typeface="楷体" panose="02010609060101010101" pitchFamily="49" charset="-122"/>
              </a:rPr>
              <a:t>12.2%-13.8%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ClrTx/>
              <a:buSzPct val="90000"/>
            </a:pPr>
            <a:r>
              <a:rPr lang="zh-CN" altLang="en-US" sz="1500">
                <a:ea typeface="楷体" panose="02010609060101010101" pitchFamily="49" charset="-122"/>
              </a:rPr>
              <a:t>摩根菌属对左氧氟沙星和环丙沙星的耐药率分别为</a:t>
            </a:r>
            <a:r>
              <a:rPr lang="en-US" altLang="zh-CN" sz="1500">
                <a:ea typeface="楷体" panose="02010609060101010101" pitchFamily="49" charset="-122"/>
              </a:rPr>
              <a:t>26.8%</a:t>
            </a:r>
            <a:r>
              <a:rPr lang="zh-CN" altLang="en-US" sz="1500">
                <a:ea typeface="楷体" panose="02010609060101010101" pitchFamily="49" charset="-122"/>
              </a:rPr>
              <a:t>和</a:t>
            </a:r>
            <a:r>
              <a:rPr lang="en-US" altLang="zh-CN" sz="1500">
                <a:ea typeface="楷体" panose="02010609060101010101" pitchFamily="49" charset="-122"/>
              </a:rPr>
              <a:t>45.6%</a:t>
            </a:r>
            <a:endParaRPr lang="zh-CN" altLang="en-US" sz="1500"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51">
            <a:extLst>
              <a:ext uri="{FF2B5EF4-FFF2-40B4-BE49-F238E27FC236}">
                <a16:creationId xmlns:a16="http://schemas.microsoft.com/office/drawing/2014/main" id="{1DDCA7AF-6570-6B68-D077-ED15EAC0F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497169"/>
              </p:ext>
            </p:extLst>
          </p:nvPr>
        </p:nvGraphicFramePr>
        <p:xfrm>
          <a:off x="639762" y="1089025"/>
          <a:ext cx="10856928" cy="5130804"/>
        </p:xfrm>
        <a:graphic>
          <a:graphicData uri="http://schemas.openxmlformats.org/drawingml/2006/table">
            <a:tbl>
              <a:tblPr/>
              <a:tblGrid>
                <a:gridCol w="2989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2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8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1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7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958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抗菌药物</a:t>
                      </a: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鼠伤寒沙门菌</a:t>
                      </a:r>
                      <a:endParaRPr kumimoji="0" lang="en-US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（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n=426</a:t>
                      </a: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）</a:t>
                      </a: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　</a:t>
                      </a: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肠沙门菌</a:t>
                      </a:r>
                      <a:endParaRPr kumimoji="0" lang="en-US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（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n=241</a:t>
                      </a: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）</a:t>
                      </a: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　</a:t>
                      </a: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耐药</a:t>
                      </a: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敏感</a:t>
                      </a: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　</a:t>
                      </a: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耐药</a:t>
                      </a: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敏感</a:t>
                      </a: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　</a:t>
                      </a: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氨苄西林</a:t>
                      </a: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85.7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13.7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　</a:t>
                      </a: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89.3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10.3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氨苄西林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-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舒巴坦</a:t>
                      </a: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26.8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59.8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42.9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30.1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阿莫西林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-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克拉维酸 </a:t>
                      </a: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10.1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80.2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8.2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78.8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头孢哌酮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-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舒巴坦</a:t>
                      </a: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2.1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94.7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94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哌拉西林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-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他唑巴坦</a:t>
                      </a: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3.0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95.2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4.3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92.7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头孢曲松</a:t>
                      </a: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25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75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21.2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78.3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头孢他啶</a:t>
                      </a: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18.7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80.1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13.3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85.2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头孢吡肟</a:t>
                      </a: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15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78.8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16.4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75.3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亚胺培南</a:t>
                      </a: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99.2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99.2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美罗培南</a:t>
                      </a: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0.8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99.2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1.6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98.4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环丙沙星</a:t>
                      </a: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10.4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52.6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5.8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29.4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7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复方磺胺甲噁唑</a:t>
                      </a: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42.5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57.5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11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89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氯霉素</a:t>
                      </a: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44.5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55.5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　</a:t>
                      </a: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5.6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94.4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替加环素</a:t>
                      </a: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0.6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96.1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100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979" marR="7979" marT="79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2130" name="Rectangle 5">
            <a:extLst>
              <a:ext uri="{FF2B5EF4-FFF2-40B4-BE49-F238E27FC236}">
                <a16:creationId xmlns:a16="http://schemas.microsoft.com/office/drawing/2014/main" id="{DF9081B4-462C-ACF2-F1A7-FE0F07EEC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663" y="368300"/>
            <a:ext cx="8101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沙门菌属细菌对抗菌药的敏感性（</a:t>
            </a:r>
            <a:r>
              <a:rPr lang="en-US" altLang="zh-CN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%</a:t>
            </a: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</p:spTree>
  </p:cSld>
  <p:clrMapOvr>
    <a:masterClrMapping/>
  </p:clrMapOvr>
  <p:transition spd="slow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09" name="Object 4">
            <a:extLst>
              <a:ext uri="{FF2B5EF4-FFF2-40B4-BE49-F238E27FC236}">
                <a16:creationId xmlns:a16="http://schemas.microsoft.com/office/drawing/2014/main" id="{D5FBD28A-BB9E-F121-AC59-CA06BC12B7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5938" y="1089025"/>
          <a:ext cx="11347450" cy="558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Chart" r:id="rId3" imgW="11830050" imgH="5822950" progId="Excel.Chart.8">
                  <p:embed/>
                </p:oleObj>
              </mc:Choice>
              <mc:Fallback>
                <p:oleObj name="Chart" r:id="rId3" imgW="11830050" imgH="582295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1089025"/>
                        <a:ext cx="11347450" cy="558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0" name="Rectangle 5">
            <a:extLst>
              <a:ext uri="{FF2B5EF4-FFF2-40B4-BE49-F238E27FC236}">
                <a16:creationId xmlns:a16="http://schemas.microsoft.com/office/drawing/2014/main" id="{5C68C0F7-CF5C-821E-AF98-0F5A1E0FA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368300"/>
            <a:ext cx="9720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15054</a:t>
            </a: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株铜绿假单胞菌对抗菌药的耐药率（</a:t>
            </a:r>
            <a:r>
              <a:rPr lang="en-US" altLang="zh-CN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%</a:t>
            </a: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F3DFC474-F19E-33D0-AFEB-2E9278FC5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2867025"/>
            <a:ext cx="295275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43012" name="Text Box 12">
            <a:extLst>
              <a:ext uri="{FF2B5EF4-FFF2-40B4-BE49-F238E27FC236}">
                <a16:creationId xmlns:a16="http://schemas.microsoft.com/office/drawing/2014/main" id="{86FDDE3E-DBD6-6AAA-3685-CD977C6A7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1628775"/>
            <a:ext cx="72009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ts val="2300"/>
              </a:lnSpc>
              <a:spcBef>
                <a:spcPct val="0"/>
              </a:spcBef>
              <a:buClrTx/>
              <a:buSzPct val="90000"/>
            </a:pPr>
            <a:r>
              <a:rPr lang="zh-CN" altLang="en-US" sz="1500">
                <a:ea typeface="楷体" panose="02010609060101010101" pitchFamily="49" charset="-122"/>
              </a:rPr>
              <a:t>铜绿假单胞菌对多黏菌素、氨基糖苷类、头孢吡肟和头孢他啶</a:t>
            </a:r>
            <a:r>
              <a:rPr lang="en-US" altLang="zh-CN" sz="1500">
                <a:ea typeface="楷体" panose="02010609060101010101" pitchFamily="49" charset="-122"/>
              </a:rPr>
              <a:t>-</a:t>
            </a:r>
            <a:r>
              <a:rPr lang="zh-CN" altLang="en-US" sz="1500">
                <a:ea typeface="楷体" panose="02010609060101010101" pitchFamily="49" charset="-122"/>
              </a:rPr>
              <a:t>阿维巴坦高度敏感</a:t>
            </a:r>
            <a:endParaRPr lang="en-US" altLang="zh-CN" sz="1500">
              <a:ea typeface="楷体" panose="02010609060101010101" pitchFamily="49" charset="-122"/>
            </a:endParaRPr>
          </a:p>
          <a:p>
            <a:pPr eaLnBrk="1" hangingPunct="1">
              <a:lnSpc>
                <a:spcPts val="2300"/>
              </a:lnSpc>
              <a:spcBef>
                <a:spcPct val="0"/>
              </a:spcBef>
              <a:buClrTx/>
              <a:buSzPct val="90000"/>
            </a:pPr>
            <a:r>
              <a:rPr lang="zh-CN" altLang="en-US" sz="1500">
                <a:ea typeface="楷体" panose="02010609060101010101" pitchFamily="49" charset="-122"/>
              </a:rPr>
              <a:t>铜绿假单胞菌对亚胺培南和美罗培南的耐药率分别为</a:t>
            </a:r>
            <a:r>
              <a:rPr lang="en-US" altLang="zh-CN" sz="1500">
                <a:ea typeface="楷体" panose="02010609060101010101" pitchFamily="49" charset="-122"/>
              </a:rPr>
              <a:t>23.3%</a:t>
            </a:r>
            <a:r>
              <a:rPr lang="zh-CN" altLang="en-US" sz="1500">
                <a:ea typeface="楷体" panose="02010609060101010101" pitchFamily="49" charset="-122"/>
              </a:rPr>
              <a:t>和</a:t>
            </a:r>
            <a:r>
              <a:rPr lang="en-US" altLang="zh-CN" sz="1500">
                <a:ea typeface="楷体" panose="02010609060101010101" pitchFamily="49" charset="-122"/>
              </a:rPr>
              <a:t>18.5%</a:t>
            </a:r>
          </a:p>
          <a:p>
            <a:pPr eaLnBrk="1" hangingPunct="1">
              <a:lnSpc>
                <a:spcPts val="2300"/>
              </a:lnSpc>
              <a:spcBef>
                <a:spcPct val="0"/>
              </a:spcBef>
              <a:buClrTx/>
              <a:buSzPct val="90000"/>
            </a:pPr>
            <a:r>
              <a:rPr lang="zh-CN" altLang="en-US" sz="1500">
                <a:ea typeface="楷体" panose="02010609060101010101" pitchFamily="49" charset="-122"/>
              </a:rPr>
              <a:t>铜绿假单胞菌对环丙沙星和左氧氟沙星的耐药率分别为</a:t>
            </a:r>
            <a:r>
              <a:rPr lang="en-US" altLang="zh-CN" sz="1500">
                <a:ea typeface="楷体" panose="02010609060101010101" pitchFamily="49" charset="-122"/>
              </a:rPr>
              <a:t>15.7%</a:t>
            </a:r>
            <a:r>
              <a:rPr lang="zh-CN" altLang="en-US" sz="1500">
                <a:ea typeface="楷体" panose="02010609060101010101" pitchFamily="49" charset="-122"/>
              </a:rPr>
              <a:t>和</a:t>
            </a:r>
            <a:r>
              <a:rPr lang="en-US" altLang="zh-CN" sz="1500">
                <a:ea typeface="楷体" panose="02010609060101010101" pitchFamily="49" charset="-122"/>
              </a:rPr>
              <a:t>22.2%</a:t>
            </a:r>
            <a:endParaRPr lang="zh-CN" altLang="en-US" sz="1500"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3" name="Object 4">
            <a:extLst>
              <a:ext uri="{FF2B5EF4-FFF2-40B4-BE49-F238E27FC236}">
                <a16:creationId xmlns:a16="http://schemas.microsoft.com/office/drawing/2014/main" id="{C3F8D93E-EE7B-9F15-7674-D4CC25520A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138" y="1089025"/>
          <a:ext cx="11571287" cy="568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Chart" r:id="rId3" imgW="12058650" imgH="5930900" progId="Excel.Chart.8">
                  <p:embed/>
                </p:oleObj>
              </mc:Choice>
              <mc:Fallback>
                <p:oleObj name="Chart" r:id="rId3" imgW="12058650" imgH="593090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1089025"/>
                        <a:ext cx="11571287" cy="568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4" name="Rectangle 5">
            <a:extLst>
              <a:ext uri="{FF2B5EF4-FFF2-40B4-BE49-F238E27FC236}">
                <a16:creationId xmlns:a16="http://schemas.microsoft.com/office/drawing/2014/main" id="{F8CD93D5-ABAB-C3D3-E770-4245C4B1E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368300"/>
            <a:ext cx="972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3472</a:t>
            </a: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株</a:t>
            </a:r>
            <a:r>
              <a:rPr lang="zh-CN" altLang="en-US" sz="2400" b="1">
                <a:solidFill>
                  <a:srgbClr val="FF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碳青霉烯类耐药</a:t>
            </a: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铜绿假单胞菌对抗菌药的耐药率（</a:t>
            </a:r>
            <a:r>
              <a:rPr lang="en-US" altLang="zh-CN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%</a:t>
            </a: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2927A5C0-4503-A08B-E0FC-1FA3439B4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2867025"/>
            <a:ext cx="295275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%</a:t>
            </a:r>
          </a:p>
        </p:txBody>
      </p:sp>
    </p:spTree>
  </p:cSld>
  <p:clrMapOvr>
    <a:masterClrMapping/>
  </p:clrMapOvr>
  <p:transition spd="slow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>
            <a:extLst>
              <a:ext uri="{FF2B5EF4-FFF2-40B4-BE49-F238E27FC236}">
                <a16:creationId xmlns:a16="http://schemas.microsoft.com/office/drawing/2014/main" id="{EE1AEEB1-4ADD-CEA6-0585-5491D974F3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5550" y="188913"/>
            <a:ext cx="9001125" cy="693737"/>
          </a:xfrm>
        </p:spPr>
        <p:txBody>
          <a:bodyPr/>
          <a:lstStyle/>
          <a:p>
            <a:r>
              <a:rPr lang="zh-CN" altLang="en-US" sz="2400" b="1"/>
              <a:t>铜绿假单胞菌对亚胺培南和美罗培南耐药变迁</a:t>
            </a:r>
            <a:r>
              <a:rPr lang="zh-CN" altLang="en-US" sz="2400" b="1"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cs typeface="Times New Roman" panose="02020603050405020304" pitchFamily="18" charset="0"/>
              </a:rPr>
              <a:t>2005-2023</a:t>
            </a:r>
            <a:r>
              <a:rPr lang="zh-CN" altLang="en-US" sz="2400" b="1">
                <a:cs typeface="Times New Roman" panose="02020603050405020304" pitchFamily="18" charset="0"/>
              </a:rPr>
              <a:t>）</a:t>
            </a:r>
            <a:endParaRPr lang="zh-CN" altLang="en-US" sz="2400" b="1"/>
          </a:p>
        </p:txBody>
      </p:sp>
      <p:graphicFrame>
        <p:nvGraphicFramePr>
          <p:cNvPr id="45058" name="Object 4">
            <a:extLst>
              <a:ext uri="{FF2B5EF4-FFF2-40B4-BE49-F238E27FC236}">
                <a16:creationId xmlns:a16="http://schemas.microsoft.com/office/drawing/2014/main" id="{D88C824A-4537-EBF5-A65B-19E87E153A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5325" y="728663"/>
          <a:ext cx="11161713" cy="555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Chart" r:id="rId3" imgW="11633200" imgH="5797550" progId="Excel.Chart.8">
                  <p:embed/>
                </p:oleObj>
              </mc:Choice>
              <mc:Fallback>
                <p:oleObj name="Chart" r:id="rId3" imgW="11633200" imgH="579755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728663"/>
                        <a:ext cx="11161713" cy="555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>
            <a:extLst>
              <a:ext uri="{FF2B5EF4-FFF2-40B4-BE49-F238E27FC236}">
                <a16:creationId xmlns:a16="http://schemas.microsoft.com/office/drawing/2014/main" id="{9D33B046-1B58-D9E9-B8CD-7E867F89A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3068638"/>
            <a:ext cx="295275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B3AFE6A4-83B5-9956-24E4-667442D30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088" y="6070600"/>
            <a:ext cx="488950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年份</a:t>
            </a:r>
            <a:endParaRPr lang="en-US" altLang="zh-CN" sz="1200" b="1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5061" name="文本框 11">
            <a:extLst>
              <a:ext uri="{FF2B5EF4-FFF2-40B4-BE49-F238E27FC236}">
                <a16:creationId xmlns:a16="http://schemas.microsoft.com/office/drawing/2014/main" id="{7E589937-F123-2CE7-A91C-55D097BC2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3963" y="6340475"/>
            <a:ext cx="2044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chemeClr val="bg1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www.chinets.com</a:t>
            </a:r>
          </a:p>
        </p:txBody>
      </p:sp>
      <p:pic>
        <p:nvPicPr>
          <p:cNvPr id="45062" name="图片 2">
            <a:extLst>
              <a:ext uri="{FF2B5EF4-FFF2-40B4-BE49-F238E27FC236}">
                <a16:creationId xmlns:a16="http://schemas.microsoft.com/office/drawing/2014/main" id="{7AAFD24E-576B-6C4E-0A85-E0A69219E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968750"/>
            <a:ext cx="11938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5">
            <a:extLst>
              <a:ext uri="{FF2B5EF4-FFF2-40B4-BE49-F238E27FC236}">
                <a16:creationId xmlns:a16="http://schemas.microsoft.com/office/drawing/2014/main" id="{AD434504-73CF-94D3-0187-CFAB7CF70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938" y="441325"/>
            <a:ext cx="7993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19497</a:t>
            </a: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株不动杆菌属对抗菌药的耐药率（</a:t>
            </a:r>
            <a:r>
              <a:rPr lang="en-US" altLang="zh-CN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%</a:t>
            </a: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graphicFrame>
        <p:nvGraphicFramePr>
          <p:cNvPr id="46082" name="Object 4">
            <a:extLst>
              <a:ext uri="{FF2B5EF4-FFF2-40B4-BE49-F238E27FC236}">
                <a16:creationId xmlns:a16="http://schemas.microsoft.com/office/drawing/2014/main" id="{EB525778-BE85-7854-380B-1837F0E5F6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438" y="958850"/>
          <a:ext cx="11336337" cy="576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Chart" r:id="rId3" imgW="11811000" imgH="6007100" progId="Excel.Chart.8">
                  <p:embed/>
                </p:oleObj>
              </mc:Choice>
              <mc:Fallback>
                <p:oleObj name="Chart" r:id="rId3" imgW="11811000" imgH="600710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958850"/>
                        <a:ext cx="11336337" cy="576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5">
            <a:extLst>
              <a:ext uri="{FF2B5EF4-FFF2-40B4-BE49-F238E27FC236}">
                <a16:creationId xmlns:a16="http://schemas.microsoft.com/office/drawing/2014/main" id="{AD92521E-EE06-8CD1-F5A7-2B9778235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2867025"/>
            <a:ext cx="295275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%</a:t>
            </a:r>
          </a:p>
        </p:txBody>
      </p:sp>
    </p:spTree>
  </p:cSld>
  <p:clrMapOvr>
    <a:masterClrMapping/>
  </p:clrMapOvr>
  <p:transition spd="slow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5">
            <a:extLst>
              <a:ext uri="{FF2B5EF4-FFF2-40B4-BE49-F238E27FC236}">
                <a16:creationId xmlns:a16="http://schemas.microsoft.com/office/drawing/2014/main" id="{E7798E98-6CF8-F54C-92EB-41F78934E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368300"/>
            <a:ext cx="972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13385</a:t>
            </a: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株</a:t>
            </a:r>
            <a:r>
              <a:rPr lang="zh-CN" altLang="en-US" sz="2400" b="1">
                <a:solidFill>
                  <a:srgbClr val="FF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碳青霉烯类耐药</a:t>
            </a: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鲍曼不动杆菌对抗菌药的耐药率（</a:t>
            </a:r>
            <a:r>
              <a:rPr lang="en-US" altLang="zh-CN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%</a:t>
            </a: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graphicFrame>
        <p:nvGraphicFramePr>
          <p:cNvPr id="47106" name="Object 4">
            <a:extLst>
              <a:ext uri="{FF2B5EF4-FFF2-40B4-BE49-F238E27FC236}">
                <a16:creationId xmlns:a16="http://schemas.microsoft.com/office/drawing/2014/main" id="{53BE0D1F-D614-1EE7-2164-B7445A09C4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438" y="1089025"/>
          <a:ext cx="11336337" cy="576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Chart" r:id="rId3" imgW="11811000" imgH="6007100" progId="Excel.Chart.8">
                  <p:embed/>
                </p:oleObj>
              </mc:Choice>
              <mc:Fallback>
                <p:oleObj name="Chart" r:id="rId3" imgW="11811000" imgH="600710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1089025"/>
                        <a:ext cx="11336337" cy="576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5">
            <a:extLst>
              <a:ext uri="{FF2B5EF4-FFF2-40B4-BE49-F238E27FC236}">
                <a16:creationId xmlns:a16="http://schemas.microsoft.com/office/drawing/2014/main" id="{A477E3C4-0CF8-3111-7F5F-209648A29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2974975"/>
            <a:ext cx="295275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%</a:t>
            </a:r>
          </a:p>
        </p:txBody>
      </p:sp>
    </p:spTree>
  </p:cSld>
  <p:clrMapOvr>
    <a:masterClrMapping/>
  </p:clrMapOvr>
  <p:transition spd="slow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5">
            <a:extLst>
              <a:ext uri="{FF2B5EF4-FFF2-40B4-BE49-F238E27FC236}">
                <a16:creationId xmlns:a16="http://schemas.microsoft.com/office/drawing/2014/main" id="{D0E66A22-64F0-1053-1144-24415155F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5550" y="368300"/>
            <a:ext cx="9180513" cy="539750"/>
          </a:xfrm>
        </p:spPr>
        <p:txBody>
          <a:bodyPr/>
          <a:lstStyle/>
          <a:p>
            <a:r>
              <a:rPr lang="zh-CN" altLang="en-US" sz="2400" b="1"/>
              <a:t>鲍曼不动杆菌对亚胺培南和美罗培南耐药变迁</a:t>
            </a:r>
            <a:r>
              <a:rPr lang="zh-CN" altLang="en-US" sz="2400" b="1">
                <a:cs typeface="Times New Roman" panose="02020603050405020304" pitchFamily="18" charset="0"/>
              </a:rPr>
              <a:t>（</a:t>
            </a:r>
            <a:r>
              <a:rPr lang="en-US" altLang="zh-CN" sz="2400" b="1">
                <a:cs typeface="Times New Roman" panose="02020603050405020304" pitchFamily="18" charset="0"/>
              </a:rPr>
              <a:t>2005-2023</a:t>
            </a:r>
            <a:r>
              <a:rPr lang="zh-CN" altLang="en-US" sz="2400" b="1">
                <a:cs typeface="Times New Roman" panose="02020603050405020304" pitchFamily="18" charset="0"/>
              </a:rPr>
              <a:t>）</a:t>
            </a:r>
            <a:endParaRPr lang="zh-CN" altLang="en-US" sz="2400" b="1"/>
          </a:p>
        </p:txBody>
      </p:sp>
      <p:graphicFrame>
        <p:nvGraphicFramePr>
          <p:cNvPr id="48130" name="Object 4">
            <a:extLst>
              <a:ext uri="{FF2B5EF4-FFF2-40B4-BE49-F238E27FC236}">
                <a16:creationId xmlns:a16="http://schemas.microsoft.com/office/drawing/2014/main" id="{02139F0F-9B19-FCCE-6090-AC45B70500BA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95325" y="908050"/>
          <a:ext cx="11161713" cy="530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Chart" r:id="rId3" imgW="11633200" imgH="5537200" progId="Excel.Chart.8">
                  <p:embed/>
                </p:oleObj>
              </mc:Choice>
              <mc:Fallback>
                <p:oleObj name="Chart" r:id="rId3" imgW="11633200" imgH="5537200" progId="Excel.Char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908050"/>
                        <a:ext cx="11161713" cy="530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5">
            <a:extLst>
              <a:ext uri="{FF2B5EF4-FFF2-40B4-BE49-F238E27FC236}">
                <a16:creationId xmlns:a16="http://schemas.microsoft.com/office/drawing/2014/main" id="{9E6FA52D-C535-1160-C063-0666EF482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3068638"/>
            <a:ext cx="295275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A2E00FD6-FD46-B042-4106-8808FDF12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088" y="6070600"/>
            <a:ext cx="488950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</a:rPr>
              <a:t>年份</a:t>
            </a:r>
            <a:endParaRPr lang="en-US" altLang="zh-CN" sz="1200" b="1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133" name="文本框 5">
            <a:extLst>
              <a:ext uri="{FF2B5EF4-FFF2-40B4-BE49-F238E27FC236}">
                <a16:creationId xmlns:a16="http://schemas.microsoft.com/office/drawing/2014/main" id="{80B718A9-8A54-E67B-E678-10313A5D4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3963" y="6340475"/>
            <a:ext cx="2044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chemeClr val="bg1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www.chinets.com</a:t>
            </a:r>
          </a:p>
        </p:txBody>
      </p:sp>
      <p:pic>
        <p:nvPicPr>
          <p:cNvPr id="48134" name="图片 2">
            <a:extLst>
              <a:ext uri="{FF2B5EF4-FFF2-40B4-BE49-F238E27FC236}">
                <a16:creationId xmlns:a16="http://schemas.microsoft.com/office/drawing/2014/main" id="{97933829-AA1B-0E53-22E5-3740E1AAE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838" y="3968750"/>
            <a:ext cx="103981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E324B6EB-9B48-6EB5-F44D-4D31C5C31B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95663" y="368300"/>
            <a:ext cx="8101012" cy="539750"/>
          </a:xfrm>
        </p:spPr>
        <p:txBody>
          <a:bodyPr/>
          <a:lstStyle/>
          <a:p>
            <a:pPr eaLnBrk="1" hangingPunct="1"/>
            <a:r>
              <a:rPr lang="zh-CN" altLang="en-US" sz="2400" b="1">
                <a:solidFill>
                  <a:srgbClr val="3333FF"/>
                </a:solidFill>
              </a:rPr>
              <a:t>材料与方法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EF080742-0DD1-ACC4-D91A-A052B697012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95325" y="1089025"/>
            <a:ext cx="10621963" cy="5040313"/>
          </a:xfrm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zh-CN" altLang="en-US" sz="2200">
                <a:solidFill>
                  <a:schemeClr val="bg2"/>
                </a:solidFill>
                <a:ea typeface="楷体" panose="02010609060101010101" pitchFamily="49" charset="-122"/>
              </a:rPr>
              <a:t>青霉素不敏感肺炎链球菌的检测</a:t>
            </a:r>
          </a:p>
          <a:p>
            <a:pPr lvl="1" eaLnBrk="1" hangingPunct="1">
              <a:lnSpc>
                <a:spcPct val="140000"/>
              </a:lnSpc>
              <a:spcBef>
                <a:spcPct val="0"/>
              </a:spcBef>
              <a:buClr>
                <a:srgbClr val="7F7F7F"/>
              </a:buClr>
              <a:buFont typeface="Wingdings" pitchFamily="2" charset="2"/>
              <a:buChar char="p"/>
            </a:pPr>
            <a:r>
              <a:rPr lang="en-US" altLang="zh-CN" sz="2200">
                <a:solidFill>
                  <a:schemeClr val="bg2"/>
                </a:solidFill>
                <a:ea typeface="楷体" panose="02010609060101010101" pitchFamily="49" charset="-122"/>
              </a:rPr>
              <a:t>1</a:t>
            </a:r>
            <a:r>
              <a:rPr lang="en-US" altLang="zh-CN" sz="2000">
                <a:solidFill>
                  <a:schemeClr val="bg2"/>
                </a:solidFill>
                <a:ea typeface="楷体" panose="02010609060101010101" pitchFamily="49" charset="-122"/>
                <a:sym typeface="Symbol" pitchFamily="2" charset="2"/>
              </a:rPr>
              <a:t></a:t>
            </a:r>
            <a:r>
              <a:rPr lang="en-US" altLang="zh-CN" sz="2000">
                <a:solidFill>
                  <a:schemeClr val="bg2"/>
                </a:solidFill>
                <a:ea typeface="楷体" panose="02010609060101010101" pitchFamily="49" charset="-122"/>
              </a:rPr>
              <a:t>g/</a:t>
            </a:r>
            <a:r>
              <a:rPr lang="zh-CN" altLang="en-US" sz="2000">
                <a:solidFill>
                  <a:schemeClr val="bg2"/>
                </a:solidFill>
                <a:ea typeface="楷体" panose="02010609060101010101" pitchFamily="49" charset="-122"/>
              </a:rPr>
              <a:t>片苯唑西林纸片测定肺炎链球菌的抑菌圈</a:t>
            </a:r>
          </a:p>
          <a:p>
            <a:pPr lvl="1" eaLnBrk="1" hangingPunct="1">
              <a:lnSpc>
                <a:spcPct val="140000"/>
              </a:lnSpc>
              <a:spcBef>
                <a:spcPct val="0"/>
              </a:spcBef>
              <a:buClr>
                <a:srgbClr val="7F7F7F"/>
              </a:buClr>
              <a:buFont typeface="Wingdings" pitchFamily="2" charset="2"/>
              <a:buChar char="p"/>
            </a:pPr>
            <a:r>
              <a:rPr lang="zh-CN" altLang="en-US" sz="2000">
                <a:solidFill>
                  <a:schemeClr val="bg2"/>
                </a:solidFill>
                <a:ea typeface="楷体" panose="02010609060101010101" pitchFamily="49" charset="-122"/>
              </a:rPr>
              <a:t>苯唑西林直径≤</a:t>
            </a:r>
            <a:r>
              <a:rPr lang="en-US" altLang="zh-CN" sz="2000">
                <a:solidFill>
                  <a:schemeClr val="bg2"/>
                </a:solidFill>
                <a:ea typeface="楷体" panose="02010609060101010101" pitchFamily="49" charset="-122"/>
              </a:rPr>
              <a:t>19mm</a:t>
            </a:r>
            <a:r>
              <a:rPr lang="zh-CN" altLang="en-US" sz="2000">
                <a:solidFill>
                  <a:schemeClr val="bg2"/>
                </a:solidFill>
                <a:ea typeface="楷体" panose="02010609060101010101" pitchFamily="49" charset="-122"/>
              </a:rPr>
              <a:t>者进一步测定青霉素</a:t>
            </a:r>
            <a:r>
              <a:rPr lang="en-US" altLang="zh-CN" sz="2000">
                <a:solidFill>
                  <a:schemeClr val="bg2"/>
                </a:solidFill>
                <a:ea typeface="楷体" panose="02010609060101010101" pitchFamily="49" charset="-122"/>
              </a:rPr>
              <a:t>MIC</a:t>
            </a:r>
            <a:r>
              <a:rPr lang="zh-CN" altLang="en-US" sz="2000">
                <a:solidFill>
                  <a:schemeClr val="bg2"/>
                </a:solidFill>
                <a:ea typeface="楷体" panose="02010609060101010101" pitchFamily="49" charset="-122"/>
              </a:rPr>
              <a:t>值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zh-CN" altLang="en-US" sz="2200">
                <a:solidFill>
                  <a:schemeClr val="bg2"/>
                </a:solidFill>
                <a:ea typeface="楷体" panose="02010609060101010101" pitchFamily="49" charset="-122"/>
              </a:rPr>
              <a:t>耐万古霉素肠球菌的检测：</a:t>
            </a:r>
          </a:p>
          <a:p>
            <a:pPr lvl="1" eaLnBrk="1" hangingPunct="1">
              <a:lnSpc>
                <a:spcPct val="140000"/>
              </a:lnSpc>
              <a:spcBef>
                <a:spcPct val="0"/>
              </a:spcBef>
              <a:buClr>
                <a:srgbClr val="7F7F7F"/>
              </a:buClr>
              <a:buFont typeface="Wingdings" pitchFamily="2" charset="2"/>
              <a:buChar char="p"/>
            </a:pPr>
            <a:r>
              <a:rPr lang="zh-CN" altLang="en-US" sz="2000">
                <a:solidFill>
                  <a:schemeClr val="bg2"/>
                </a:solidFill>
                <a:ea typeface="楷体" panose="02010609060101010101" pitchFamily="49" charset="-122"/>
              </a:rPr>
              <a:t>凡万古霉素纸片扩散法结果为不敏感的菌株，测定万古霉素和替考拉宁</a:t>
            </a:r>
            <a:r>
              <a:rPr lang="en-US" altLang="zh-CN" sz="2000">
                <a:solidFill>
                  <a:schemeClr val="bg2"/>
                </a:solidFill>
                <a:ea typeface="楷体" panose="02010609060101010101" pitchFamily="49" charset="-122"/>
              </a:rPr>
              <a:t>MIC</a:t>
            </a:r>
            <a:r>
              <a:rPr lang="zh-CN" altLang="en-US" sz="2000">
                <a:solidFill>
                  <a:schemeClr val="bg2"/>
                </a:solidFill>
                <a:ea typeface="楷体" panose="02010609060101010101" pitchFamily="49" charset="-122"/>
              </a:rPr>
              <a:t>确认，或以分子生物学方法明确基因型别。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zh-CN" altLang="en-US" sz="2200">
                <a:solidFill>
                  <a:schemeClr val="bg2"/>
                </a:solidFill>
                <a:ea typeface="楷体" panose="02010609060101010101" pitchFamily="49" charset="-122"/>
              </a:rPr>
              <a:t>少见耐药菌株需复核、确认，包括万古霉素、替考拉宁或利奈唑胺不敏感革兰阳性球菌等；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zh-CN" altLang="en-US" sz="2200">
                <a:solidFill>
                  <a:schemeClr val="bg2"/>
                </a:solidFill>
                <a:ea typeface="楷体" panose="02010609060101010101" pitchFamily="49" charset="-122"/>
              </a:rPr>
              <a:t>数据分析</a:t>
            </a:r>
          </a:p>
          <a:p>
            <a:pPr lvl="1" eaLnBrk="1" hangingPunct="1">
              <a:lnSpc>
                <a:spcPct val="140000"/>
              </a:lnSpc>
              <a:spcBef>
                <a:spcPct val="0"/>
              </a:spcBef>
              <a:buClr>
                <a:srgbClr val="7F7F7F"/>
              </a:buClr>
              <a:buFont typeface="Wingdings" pitchFamily="2" charset="2"/>
              <a:buChar char="p"/>
            </a:pPr>
            <a:r>
              <a:rPr lang="en-US" altLang="zh-CN" sz="2000">
                <a:solidFill>
                  <a:schemeClr val="bg2"/>
                </a:solidFill>
                <a:ea typeface="楷体" panose="02010609060101010101" pitchFamily="49" charset="-122"/>
              </a:rPr>
              <a:t>WHONET 5.6 </a:t>
            </a:r>
            <a:r>
              <a:rPr lang="zh-CN" altLang="en-US" sz="2000">
                <a:solidFill>
                  <a:schemeClr val="bg2"/>
                </a:solidFill>
                <a:ea typeface="楷体" panose="02010609060101010101" pitchFamily="49" charset="-122"/>
              </a:rPr>
              <a:t>软件 </a:t>
            </a:r>
            <a:r>
              <a:rPr lang="en-US" altLang="zh-CN" sz="2000">
                <a:solidFill>
                  <a:schemeClr val="bg2"/>
                </a:solidFill>
                <a:ea typeface="楷体" panose="02010609060101010101" pitchFamily="49" charset="-122"/>
              </a:rPr>
              <a:t>(</a:t>
            </a:r>
            <a:r>
              <a:rPr lang="en-US" altLang="zh-CN" sz="2000">
                <a:solidFill>
                  <a:schemeClr val="bg2"/>
                </a:solidFill>
                <a:ea typeface="楷体" panose="02010609060101010101" pitchFamily="49" charset="-122"/>
                <a:hlinkClick r:id="rId2"/>
              </a:rPr>
              <a:t>http://www.whonet.org/software.html</a:t>
            </a:r>
            <a:r>
              <a:rPr lang="en-US" altLang="zh-CN" sz="2000">
                <a:solidFill>
                  <a:schemeClr val="bg2"/>
                </a:solidFill>
                <a:ea typeface="楷体" panose="02010609060101010101" pitchFamily="49" charset="-122"/>
              </a:rPr>
              <a:t>)</a:t>
            </a:r>
          </a:p>
          <a:p>
            <a:pPr lvl="1" eaLnBrk="1" hangingPunct="1">
              <a:lnSpc>
                <a:spcPct val="140000"/>
              </a:lnSpc>
              <a:spcBef>
                <a:spcPct val="0"/>
              </a:spcBef>
              <a:buClr>
                <a:srgbClr val="7F7F7F"/>
              </a:buClr>
              <a:buFont typeface="Wingdings" pitchFamily="2" charset="2"/>
              <a:buChar char="p"/>
            </a:pPr>
            <a:r>
              <a:rPr lang="zh-CN" altLang="en-US" sz="2000">
                <a:solidFill>
                  <a:schemeClr val="bg2"/>
                </a:solidFill>
                <a:ea typeface="楷体" panose="02010609060101010101" pitchFamily="49" charset="-122"/>
              </a:rPr>
              <a:t>药敏试验判断标准：</a:t>
            </a:r>
            <a:r>
              <a:rPr lang="en-US" altLang="zh-CN" sz="2000">
                <a:solidFill>
                  <a:schemeClr val="bg2"/>
                </a:solidFill>
                <a:ea typeface="楷体" panose="02010609060101010101" pitchFamily="49" charset="-122"/>
              </a:rPr>
              <a:t>2022</a:t>
            </a:r>
            <a:r>
              <a:rPr lang="zh-CN" altLang="en-US" sz="2000">
                <a:solidFill>
                  <a:schemeClr val="bg2"/>
                </a:solidFill>
                <a:ea typeface="楷体" panose="02010609060101010101" pitchFamily="49" charset="-122"/>
              </a:rPr>
              <a:t>年版</a:t>
            </a:r>
            <a:r>
              <a:rPr lang="en-US" altLang="zh-CN" sz="2000">
                <a:solidFill>
                  <a:schemeClr val="bg2"/>
                </a:solidFill>
                <a:ea typeface="楷体" panose="02010609060101010101" pitchFamily="49" charset="-122"/>
              </a:rPr>
              <a:t>CLSI</a:t>
            </a:r>
            <a:r>
              <a:rPr lang="zh-CN" altLang="en-US" sz="2000">
                <a:solidFill>
                  <a:schemeClr val="bg2"/>
                </a:solidFill>
                <a:ea typeface="楷体" panose="02010609060101010101" pitchFamily="49" charset="-122"/>
              </a:rPr>
              <a:t>文件标准</a:t>
            </a:r>
          </a:p>
        </p:txBody>
      </p:sp>
    </p:spTree>
  </p:cSld>
  <p:clrMapOvr>
    <a:masterClrMapping/>
  </p:clrMapOvr>
  <p:transition spd="slow"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0B4D7267-D9DC-1B01-04CC-C3DA2D867B4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5188" y="404813"/>
            <a:ext cx="9409112" cy="396875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zh-CN" altLang="en-US" sz="2400" b="1">
                <a:cs typeface="Times New Roman" panose="02020603050405020304" pitchFamily="18" charset="0"/>
              </a:rPr>
              <a:t>嗜麦芽窄食单胞菌和伯克霍尔德菌属对抗菌药的耐药率（</a:t>
            </a:r>
            <a:r>
              <a:rPr lang="en-US" altLang="zh-CN" sz="2400" b="1">
                <a:cs typeface="Times New Roman" panose="02020603050405020304" pitchFamily="18" charset="0"/>
              </a:rPr>
              <a:t>%</a:t>
            </a:r>
            <a:r>
              <a:rPr lang="zh-CN" altLang="en-US" sz="2400" b="1">
                <a:cs typeface="Times New Roman" panose="02020603050405020304" pitchFamily="18" charset="0"/>
              </a:rPr>
              <a:t>）</a:t>
            </a:r>
          </a:p>
        </p:txBody>
      </p:sp>
      <p:graphicFrame>
        <p:nvGraphicFramePr>
          <p:cNvPr id="44113" name="Group 81">
            <a:extLst>
              <a:ext uri="{FF2B5EF4-FFF2-40B4-BE49-F238E27FC236}">
                <a16:creationId xmlns:a16="http://schemas.microsoft.com/office/drawing/2014/main" id="{5B74F16D-9330-A911-925E-D8CDD9979B42}"/>
              </a:ext>
            </a:extLst>
          </p:cNvPr>
          <p:cNvGraphicFramePr>
            <a:graphicFrameLocks noGrp="1"/>
          </p:cNvGraphicFramePr>
          <p:nvPr/>
        </p:nvGraphicFramePr>
        <p:xfrm>
          <a:off x="874713" y="1108075"/>
          <a:ext cx="10621962" cy="5022852"/>
        </p:xfrm>
        <a:graphic>
          <a:graphicData uri="http://schemas.openxmlformats.org/drawingml/2006/table">
            <a:tbl>
              <a:tblPr/>
              <a:tblGrid>
                <a:gridCol w="2468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6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071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抗菌药物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嗜麦芽窄食单胞菌（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n=5332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）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　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抗菌药物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洋葱伯克霍尔德菌（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n=1365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）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9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耐药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敏感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　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耐药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敏感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米诺环素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0.8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96.8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　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头孢他啶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6.3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89.3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复方磺胺甲噁唑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6.5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93.1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米诺环素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3.8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89.9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替加环素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5.1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91.5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复方磺胺甲噁唑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5.3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93.5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左氧氟沙星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9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87.5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美罗培南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10.1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84.9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氯霉素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20.3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51.9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左氧氟沙星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15.8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70.4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头孢哌酮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-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舒巴坦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30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45.2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替卡西林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-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克拉维酸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73.4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11.2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头孢他啶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37.7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54.7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氯霉素</a:t>
                      </a: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8.6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</a:rPr>
                        <a:t>79.7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</a:endParaRPr>
                    </a:p>
                  </a:txBody>
                  <a:tcPr marL="7520" marR="7520" marT="751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1ADAEEA4-1395-BE85-CAE7-33EF7B6ADC5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575050" y="368300"/>
            <a:ext cx="7092950" cy="4572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zh-CN" altLang="en-US" sz="2400" b="1">
                <a:cs typeface="Times New Roman" panose="02020603050405020304" pitchFamily="18" charset="0"/>
              </a:rPr>
              <a:t>流感嗜血杆菌对抗菌药的敏感性</a:t>
            </a:r>
            <a:r>
              <a:rPr lang="en-US" altLang="zh-CN" sz="2400" b="1">
                <a:cs typeface="Times New Roman" panose="02020603050405020304" pitchFamily="18" charset="0"/>
              </a:rPr>
              <a:t>(%)</a:t>
            </a:r>
          </a:p>
        </p:txBody>
      </p:sp>
      <p:graphicFrame>
        <p:nvGraphicFramePr>
          <p:cNvPr id="40027" name="Group 91">
            <a:extLst>
              <a:ext uri="{FF2B5EF4-FFF2-40B4-BE49-F238E27FC236}">
                <a16:creationId xmlns:a16="http://schemas.microsoft.com/office/drawing/2014/main" id="{618E344B-8943-7558-D2C6-1B552747C7B0}"/>
              </a:ext>
            </a:extLst>
          </p:cNvPr>
          <p:cNvGraphicFramePr>
            <a:graphicFrameLocks noGrp="1"/>
          </p:cNvGraphicFramePr>
          <p:nvPr/>
        </p:nvGraphicFramePr>
        <p:xfrm>
          <a:off x="874713" y="933450"/>
          <a:ext cx="10801350" cy="5289551"/>
        </p:xfrm>
        <a:graphic>
          <a:graphicData uri="http://schemas.openxmlformats.org/drawingml/2006/table">
            <a:tbl>
              <a:tblPr/>
              <a:tblGrid>
                <a:gridCol w="2665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5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52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005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抗菌药物</a:t>
                      </a: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全部菌株（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n=5885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）</a:t>
                      </a: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儿童株（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n=4510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）　</a:t>
                      </a: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成人株（</a:t>
                      </a: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n=1375</a:t>
                      </a: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） </a:t>
                      </a: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耐药</a:t>
                      </a: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敏感</a:t>
                      </a: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耐药</a:t>
                      </a: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敏感</a:t>
                      </a: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耐药</a:t>
                      </a: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敏感</a:t>
                      </a: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77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氨苄西林</a:t>
                      </a: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73.6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21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75.9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18.5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65.1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30.3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阿莫西林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/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克拉维酸</a:t>
                      </a: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2.8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93.8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2.6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94.1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4.1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92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氨苄西林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/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舒巴坦</a:t>
                      </a: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41.3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58.7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42.1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57.9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38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62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头孢呋辛</a:t>
                      </a: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40.3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51.3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43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47.7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26.8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69.2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头孢曲松</a:t>
                      </a: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0.5*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98.5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0.4*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98.8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1.1*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97.6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氯霉素</a:t>
                      </a: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0.6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98.1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0.5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98.3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0.7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97.7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阿奇霉素</a:t>
                      </a: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39.1*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54.9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42.2*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51.7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25.1*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69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左氧氟沙星</a:t>
                      </a: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0.4*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99.6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0.2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99.8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1.9*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98.1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复方磺胺甲噁唑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65.9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33.1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68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31.1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55.6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43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美罗培南</a:t>
                      </a: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1.1*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89.2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0.4*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90.5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3.3*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84.7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4350"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  <a:sym typeface="Symbol" pitchFamily="2" charset="2"/>
                        </a:rPr>
                        <a:t>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  <a:sym typeface="Symbol" pitchFamily="2" charset="2"/>
                        </a:rPr>
                        <a:t>-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  <a:sym typeface="Symbol" pitchFamily="2" charset="2"/>
                        </a:rPr>
                        <a:t>内酰胺酶检出率：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  <a:sym typeface="Symbol" pitchFamily="2" charset="2"/>
                        </a:rPr>
                        <a:t>70%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  <a:sym typeface="Symbol" pitchFamily="2" charset="2"/>
                        </a:rPr>
                        <a:t>（儿童株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  <a:sym typeface="Symbol" pitchFamily="2" charset="2"/>
                        </a:rPr>
                        <a:t>72.6%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  <a:sym typeface="Symbol" pitchFamily="2" charset="2"/>
                        </a:rPr>
                        <a:t>、成人株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  <a:sym typeface="Symbol" pitchFamily="2" charset="2"/>
                        </a:rPr>
                        <a:t>58.8%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  <a:sym typeface="Symbol" pitchFamily="2" charset="2"/>
                        </a:rPr>
                        <a:t>）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*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: 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Calibri" panose="020F0502020204030204" pitchFamily="34" charset="0"/>
                        </a:rPr>
                        <a:t>非敏感率</a:t>
                      </a:r>
                    </a:p>
                  </a:txBody>
                  <a:tcPr marL="9525" marR="9525" marT="9522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标题 1">
            <a:extLst>
              <a:ext uri="{FF2B5EF4-FFF2-40B4-BE49-F238E27FC236}">
                <a16:creationId xmlns:a16="http://schemas.microsoft.com/office/drawing/2014/main" id="{C6117D35-3DC1-DE44-241F-F95DCBD24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3" y="368300"/>
            <a:ext cx="7810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流感嗜血杆菌对氨苄西林耐药变迁（</a:t>
            </a:r>
            <a:r>
              <a:rPr lang="en-US" altLang="zh-CN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2005-2023</a:t>
            </a: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51202" name="文本框 5">
            <a:extLst>
              <a:ext uri="{FF2B5EF4-FFF2-40B4-BE49-F238E27FC236}">
                <a16:creationId xmlns:a16="http://schemas.microsoft.com/office/drawing/2014/main" id="{2851BFA4-71CC-0916-7E0B-EC22CA358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8938" y="6419850"/>
            <a:ext cx="4078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400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数据来源：</a:t>
            </a:r>
            <a:r>
              <a:rPr lang="en-US" altLang="zh-CN" sz="1400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http://www.chinets.com/Data/GermYear</a:t>
            </a:r>
            <a:endParaRPr lang="zh-CN" altLang="en-US" sz="1400">
              <a:solidFill>
                <a:schemeClr val="bg1"/>
              </a:solidFill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51203" name="图片 2">
            <a:extLst>
              <a:ext uri="{FF2B5EF4-FFF2-40B4-BE49-F238E27FC236}">
                <a16:creationId xmlns:a16="http://schemas.microsoft.com/office/drawing/2014/main" id="{28786A01-CB9C-0B9E-52FF-E26190C68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"/>
          <a:stretch>
            <a:fillRect/>
          </a:stretch>
        </p:blipFill>
        <p:spPr bwMode="auto">
          <a:xfrm>
            <a:off x="193675" y="1562100"/>
            <a:ext cx="11812588" cy="4054475"/>
          </a:xfrm>
          <a:prstGeom prst="rect">
            <a:avLst/>
          </a:prstGeom>
          <a:noFill/>
          <a:ln w="19050">
            <a:solidFill>
              <a:srgbClr val="3C738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0DD73ED3-1C59-783B-EF0C-368671ED36A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5188" y="188913"/>
            <a:ext cx="9721850" cy="719137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zh-CN" altLang="en-US" sz="2800" b="1"/>
              <a:t>小结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19D2C132-94F6-901D-24E2-152E8863035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15938" y="908050"/>
            <a:ext cx="11160125" cy="5172075"/>
          </a:xfrm>
        </p:spPr>
        <p:txBody>
          <a:bodyPr/>
          <a:lstStyle/>
          <a:p>
            <a:pPr>
              <a:lnSpc>
                <a:spcPts val="3100"/>
              </a:lnSpc>
              <a:spcBef>
                <a:spcPct val="0"/>
              </a:spcBef>
            </a:pPr>
            <a:r>
              <a:rPr lang="zh-CN" altLang="zh-CN" sz="1800" b="1" dirty="0">
                <a:solidFill>
                  <a:schemeClr val="bg2"/>
                </a:solidFill>
                <a:ea typeface="楷体" panose="02010609060101010101" pitchFamily="49" charset="-122"/>
              </a:rPr>
              <a:t>与</a:t>
            </a:r>
            <a:r>
              <a:rPr lang="en-US" altLang="zh-CN" sz="1800" b="1" dirty="0">
                <a:solidFill>
                  <a:schemeClr val="bg2"/>
                </a:solidFill>
                <a:ea typeface="楷体" panose="02010609060101010101" pitchFamily="49" charset="-122"/>
              </a:rPr>
              <a:t>2022</a:t>
            </a:r>
            <a:r>
              <a:rPr lang="zh-CN" altLang="en-US" sz="1800" b="1" dirty="0">
                <a:solidFill>
                  <a:schemeClr val="bg2"/>
                </a:solidFill>
                <a:ea typeface="楷体" panose="02010609060101010101" pitchFamily="49" charset="-122"/>
              </a:rPr>
              <a:t>年</a:t>
            </a:r>
            <a:r>
              <a:rPr lang="zh-CN" altLang="zh-CN" sz="1800" b="1" dirty="0">
                <a:solidFill>
                  <a:schemeClr val="bg2"/>
                </a:solidFill>
                <a:ea typeface="楷体" panose="02010609060101010101" pitchFamily="49" charset="-122"/>
              </a:rPr>
              <a:t>结果相比，</a:t>
            </a:r>
            <a:r>
              <a:rPr lang="en-US" altLang="zh-CN" sz="1800" b="1" dirty="0">
                <a:solidFill>
                  <a:schemeClr val="bg2"/>
                </a:solidFill>
                <a:ea typeface="楷体" panose="02010609060101010101" pitchFamily="49" charset="-122"/>
              </a:rPr>
              <a:t>2023</a:t>
            </a:r>
            <a:r>
              <a:rPr lang="zh-CN" altLang="en-US" sz="1800" b="1" dirty="0">
                <a:solidFill>
                  <a:schemeClr val="bg2"/>
                </a:solidFill>
                <a:ea typeface="楷体" panose="02010609060101010101" pitchFamily="49" charset="-122"/>
              </a:rPr>
              <a:t>年上半年</a:t>
            </a:r>
            <a:r>
              <a:rPr lang="zh-CN" altLang="zh-CN" sz="1800" b="1" dirty="0">
                <a:solidFill>
                  <a:schemeClr val="bg2"/>
                </a:solidFill>
                <a:ea typeface="楷体" panose="02010609060101010101" pitchFamily="49" charset="-122"/>
              </a:rPr>
              <a:t>流感嗜血杆菌、肺炎链球菌和卡他莫拉菌的检出率明显</a:t>
            </a:r>
            <a:r>
              <a:rPr lang="zh-CN" altLang="en-US" sz="1800" b="1" dirty="0">
                <a:solidFill>
                  <a:schemeClr val="bg2"/>
                </a:solidFill>
                <a:ea typeface="楷体" panose="02010609060101010101" pitchFamily="49" charset="-122"/>
              </a:rPr>
              <a:t>上升</a:t>
            </a:r>
            <a:r>
              <a:rPr lang="zh-CN" altLang="zh-CN" sz="1800" b="1" dirty="0">
                <a:solidFill>
                  <a:schemeClr val="bg2"/>
                </a:solidFill>
                <a:ea typeface="楷体" panose="02010609060101010101" pitchFamily="49" charset="-122"/>
              </a:rPr>
              <a:t>。</a:t>
            </a:r>
            <a:endParaRPr lang="en-US" altLang="zh-CN" sz="1800" b="1" dirty="0">
              <a:solidFill>
                <a:schemeClr val="bg2"/>
              </a:solidFill>
              <a:ea typeface="楷体" panose="02010609060101010101" pitchFamily="49" charset="-122"/>
            </a:endParaRPr>
          </a:p>
          <a:p>
            <a:pPr>
              <a:lnSpc>
                <a:spcPts val="3100"/>
              </a:lnSpc>
              <a:spcBef>
                <a:spcPct val="0"/>
              </a:spcBef>
            </a:pPr>
            <a:r>
              <a:rPr lang="zh-CN" altLang="en-US" sz="1800" b="1" dirty="0">
                <a:solidFill>
                  <a:schemeClr val="bg2"/>
                </a:solidFill>
                <a:ea typeface="楷体" panose="02010609060101010101" pitchFamily="49" charset="-122"/>
              </a:rPr>
              <a:t>呼吸道标本占比连续上升，鲍曼不动杆菌从第五位上升至第四位</a:t>
            </a:r>
            <a:endParaRPr lang="en-US" altLang="zh-CN" sz="1800" b="1" dirty="0">
              <a:solidFill>
                <a:schemeClr val="bg2"/>
              </a:solidFill>
              <a:ea typeface="楷体" panose="02010609060101010101" pitchFamily="49" charset="-122"/>
            </a:endParaRPr>
          </a:p>
          <a:p>
            <a:pPr>
              <a:lnSpc>
                <a:spcPts val="3100"/>
              </a:lnSpc>
              <a:spcBef>
                <a:spcPct val="0"/>
              </a:spcBef>
            </a:pPr>
            <a:r>
              <a:rPr lang="zh-CN" altLang="en-US" sz="1800" b="1" dirty="0">
                <a:solidFill>
                  <a:schemeClr val="bg2"/>
                </a:solidFill>
                <a:ea typeface="楷体" panose="02010609060101010101" pitchFamily="49" charset="-122"/>
              </a:rPr>
              <a:t>细菌对抗菌药物的耐药形势加剧</a:t>
            </a:r>
          </a:p>
          <a:p>
            <a:pPr lvl="1">
              <a:lnSpc>
                <a:spcPts val="3100"/>
              </a:lnSpc>
              <a:spcBef>
                <a:spcPct val="0"/>
              </a:spcBef>
              <a:buFont typeface="Wingdings" pitchFamily="2" charset="2"/>
              <a:buChar char="p"/>
            </a:pPr>
            <a:r>
              <a:rPr lang="zh-CN" altLang="en-US" sz="1800" dirty="0">
                <a:solidFill>
                  <a:schemeClr val="bg2"/>
                </a:solidFill>
                <a:ea typeface="楷体" panose="02010609060101010101" pitchFamily="49" charset="-122"/>
              </a:rPr>
              <a:t>碳青霉烯类耐药革兰阴性杆菌的检出率仍保持高位</a:t>
            </a:r>
            <a:endParaRPr lang="en-US" altLang="zh-CN" sz="1800" dirty="0">
              <a:solidFill>
                <a:schemeClr val="bg2"/>
              </a:solidFill>
              <a:ea typeface="楷体" panose="02010609060101010101" pitchFamily="49" charset="-122"/>
            </a:endParaRPr>
          </a:p>
          <a:p>
            <a:pPr lvl="1">
              <a:lnSpc>
                <a:spcPts val="3100"/>
              </a:lnSpc>
              <a:spcBef>
                <a:spcPct val="0"/>
              </a:spcBef>
              <a:buFont typeface="Wingdings" pitchFamily="2" charset="2"/>
              <a:buChar char="p"/>
            </a:pPr>
            <a:r>
              <a:rPr lang="en-US" altLang="zh-CN" sz="1800" dirty="0">
                <a:solidFill>
                  <a:schemeClr val="bg2"/>
                </a:solidFill>
                <a:ea typeface="楷体" panose="02010609060101010101" pitchFamily="49" charset="-122"/>
              </a:rPr>
              <a:t>MRSA</a:t>
            </a:r>
            <a:r>
              <a:rPr lang="zh-CN" altLang="en-US" sz="1800" dirty="0">
                <a:solidFill>
                  <a:schemeClr val="bg2"/>
                </a:solidFill>
                <a:ea typeface="楷体" panose="02010609060101010101" pitchFamily="49" charset="-122"/>
              </a:rPr>
              <a:t>的检出率首次出现上升趋势</a:t>
            </a:r>
          </a:p>
          <a:p>
            <a:pPr>
              <a:lnSpc>
                <a:spcPts val="3100"/>
              </a:lnSpc>
              <a:spcBef>
                <a:spcPct val="0"/>
              </a:spcBef>
            </a:pPr>
            <a:r>
              <a:rPr lang="zh-CN" altLang="en-US" sz="1800" b="1" dirty="0">
                <a:solidFill>
                  <a:schemeClr val="bg2"/>
                </a:solidFill>
                <a:ea typeface="楷体" panose="02010609060101010101" pitchFamily="49" charset="-122"/>
              </a:rPr>
              <a:t>耐药监测赋能是未来的发展方向</a:t>
            </a:r>
          </a:p>
          <a:p>
            <a:pPr lvl="1">
              <a:lnSpc>
                <a:spcPts val="3100"/>
              </a:lnSpc>
              <a:spcBef>
                <a:spcPct val="0"/>
              </a:spcBef>
              <a:buFont typeface="Wingdings" pitchFamily="2" charset="2"/>
              <a:buChar char="p"/>
            </a:pPr>
            <a:r>
              <a:rPr lang="zh-CN" altLang="en-US" sz="1800" dirty="0">
                <a:solidFill>
                  <a:schemeClr val="bg2"/>
                </a:solidFill>
                <a:ea typeface="楷体" panose="02010609060101010101" pitchFamily="49" charset="-122"/>
              </a:rPr>
              <a:t>在现有被动监测的基础上，加大主动监测力度，开展耐药菌流行病学调查及新机制研究</a:t>
            </a:r>
            <a:endParaRPr lang="en-US" altLang="zh-CN" sz="1800" dirty="0">
              <a:solidFill>
                <a:schemeClr val="bg2"/>
              </a:solidFill>
              <a:ea typeface="楷体" panose="02010609060101010101" pitchFamily="49" charset="-122"/>
            </a:endParaRPr>
          </a:p>
          <a:p>
            <a:pPr lvl="1">
              <a:lnSpc>
                <a:spcPts val="3100"/>
              </a:lnSpc>
              <a:spcBef>
                <a:spcPct val="0"/>
              </a:spcBef>
              <a:buFont typeface="Wingdings" pitchFamily="2" charset="2"/>
              <a:buChar char="p"/>
            </a:pPr>
            <a:r>
              <a:rPr lang="zh-CN" altLang="en-US" sz="1800" dirty="0">
                <a:solidFill>
                  <a:schemeClr val="bg2"/>
                </a:solidFill>
                <a:ea typeface="楷体" panose="02010609060101010101" pitchFamily="49" charset="-122"/>
              </a:rPr>
              <a:t>自动化药敏系统应紧密结合监测和临床需求，加快更新频率，提升结果准确率</a:t>
            </a:r>
            <a:endParaRPr lang="en-US" altLang="zh-CN" sz="1800" dirty="0">
              <a:solidFill>
                <a:schemeClr val="bg2"/>
              </a:solidFill>
              <a:ea typeface="楷体" panose="02010609060101010101" pitchFamily="49" charset="-122"/>
            </a:endParaRPr>
          </a:p>
          <a:p>
            <a:pPr lvl="1">
              <a:lnSpc>
                <a:spcPts val="3100"/>
              </a:lnSpc>
              <a:spcBef>
                <a:spcPct val="0"/>
              </a:spcBef>
              <a:buFont typeface="Wingdings" pitchFamily="2" charset="2"/>
              <a:buChar char="p"/>
            </a:pPr>
            <a:r>
              <a:rPr lang="zh-CN" altLang="en-US" sz="1800" dirty="0">
                <a:solidFill>
                  <a:schemeClr val="bg2"/>
                </a:solidFill>
                <a:ea typeface="楷体" panose="02010609060101010101" pitchFamily="49" charset="-122"/>
              </a:rPr>
              <a:t>遵循耐药监测技术方案要求，补充抗菌药物药敏试验结果（尤其是自动化药敏系统缺失的药物以及临床急需的新抗菌药物），以更加符合临床抗感染治疗需求。</a:t>
            </a:r>
            <a:endParaRPr lang="en-US" altLang="zh-CN" sz="1800" dirty="0">
              <a:solidFill>
                <a:schemeClr val="bg2"/>
              </a:solidFill>
              <a:ea typeface="楷体" panose="02010609060101010101" pitchFamily="49" charset="-122"/>
            </a:endParaRPr>
          </a:p>
          <a:p>
            <a:pPr lvl="2">
              <a:lnSpc>
                <a:spcPts val="31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zh-CN" altLang="en-US" sz="1800" dirty="0">
                <a:solidFill>
                  <a:schemeClr val="bg2"/>
                </a:solidFill>
                <a:ea typeface="楷体" panose="02010609060101010101" pitchFamily="49" charset="-122"/>
              </a:rPr>
              <a:t>头孢他啶</a:t>
            </a:r>
            <a:r>
              <a:rPr lang="en-US" altLang="zh-CN" sz="1800" dirty="0">
                <a:solidFill>
                  <a:schemeClr val="bg2"/>
                </a:solidFill>
                <a:ea typeface="楷体" panose="02010609060101010101" pitchFamily="49" charset="-122"/>
              </a:rPr>
              <a:t>-</a:t>
            </a:r>
            <a:r>
              <a:rPr lang="zh-CN" altLang="en-US" sz="1800" dirty="0">
                <a:solidFill>
                  <a:schemeClr val="bg2"/>
                </a:solidFill>
                <a:ea typeface="楷体" panose="02010609060101010101" pitchFamily="49" charset="-122"/>
              </a:rPr>
              <a:t>阿维巴坦、头孢哌酮</a:t>
            </a:r>
            <a:r>
              <a:rPr lang="en-US" altLang="zh-CN" sz="1800" dirty="0">
                <a:solidFill>
                  <a:schemeClr val="bg2"/>
                </a:solidFill>
                <a:ea typeface="楷体" panose="02010609060101010101" pitchFamily="49" charset="-122"/>
              </a:rPr>
              <a:t>-</a:t>
            </a:r>
            <a:r>
              <a:rPr lang="zh-CN" altLang="en-US" sz="1800" dirty="0">
                <a:solidFill>
                  <a:schemeClr val="bg2"/>
                </a:solidFill>
                <a:ea typeface="楷体" panose="02010609060101010101" pitchFamily="49" charset="-122"/>
              </a:rPr>
              <a:t>舒巴坦、美罗培南</a:t>
            </a:r>
            <a:r>
              <a:rPr lang="en-US" altLang="zh-CN" sz="1800" dirty="0">
                <a:solidFill>
                  <a:schemeClr val="bg2"/>
                </a:solidFill>
                <a:ea typeface="楷体" panose="02010609060101010101" pitchFamily="49" charset="-122"/>
              </a:rPr>
              <a:t>-</a:t>
            </a:r>
            <a:r>
              <a:rPr lang="zh-CN" altLang="en-US" sz="1800" dirty="0">
                <a:solidFill>
                  <a:schemeClr val="bg2"/>
                </a:solidFill>
                <a:ea typeface="楷体" panose="02010609060101010101" pitchFamily="49" charset="-122"/>
              </a:rPr>
              <a:t>韦博巴坦、亚胺培南</a:t>
            </a:r>
            <a:r>
              <a:rPr lang="en-US" altLang="zh-CN" sz="1800" dirty="0">
                <a:solidFill>
                  <a:schemeClr val="bg2"/>
                </a:solidFill>
                <a:ea typeface="楷体" panose="02010609060101010101" pitchFamily="49" charset="-122"/>
              </a:rPr>
              <a:t>-</a:t>
            </a:r>
            <a:r>
              <a:rPr lang="zh-CN" altLang="en-US" sz="1800" dirty="0">
                <a:solidFill>
                  <a:schemeClr val="bg2"/>
                </a:solidFill>
                <a:ea typeface="楷体" panose="02010609060101010101" pitchFamily="49" charset="-122"/>
              </a:rPr>
              <a:t>瑞来巴坦、头孢地尔</a:t>
            </a:r>
            <a:endParaRPr lang="en-US" altLang="zh-CN" sz="1800" dirty="0">
              <a:solidFill>
                <a:schemeClr val="bg2"/>
              </a:solidFill>
              <a:ea typeface="楷体" panose="02010609060101010101" pitchFamily="49" charset="-122"/>
            </a:endParaRPr>
          </a:p>
          <a:p>
            <a:pPr lvl="2">
              <a:lnSpc>
                <a:spcPts val="31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zh-CN" altLang="en-US" sz="1800" dirty="0">
                <a:solidFill>
                  <a:schemeClr val="bg2"/>
                </a:solidFill>
                <a:ea typeface="楷体" panose="02010609060101010101" pitchFamily="49" charset="-122"/>
              </a:rPr>
              <a:t>去甲万古霉素、奈诺沙星、依拉环素、拉氧头孢、康替唑胺、来法莫林</a:t>
            </a:r>
            <a:endParaRPr lang="en-US" altLang="zh-CN" sz="1800" dirty="0">
              <a:solidFill>
                <a:schemeClr val="bg2"/>
              </a:solidFill>
              <a:ea typeface="楷体" panose="02010609060101010101" pitchFamily="49" charset="-122"/>
            </a:endParaRPr>
          </a:p>
          <a:p>
            <a:pPr lvl="2">
              <a:lnSpc>
                <a:spcPts val="31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zh-CN" altLang="en-US" sz="1800" dirty="0">
                <a:solidFill>
                  <a:schemeClr val="bg2"/>
                </a:solidFill>
                <a:ea typeface="楷体" panose="02010609060101010101" pitchFamily="49" charset="-122"/>
              </a:rPr>
              <a:t>替加环素、黏菌素、多黏菌素</a:t>
            </a:r>
            <a:r>
              <a:rPr lang="en-US" altLang="zh-CN" sz="1800" dirty="0">
                <a:solidFill>
                  <a:schemeClr val="bg2"/>
                </a:solidFill>
                <a:ea typeface="楷体" panose="02010609060101010101" pitchFamily="49" charset="-122"/>
              </a:rPr>
              <a:t>B</a:t>
            </a:r>
            <a:endParaRPr lang="zh-CN" altLang="en-US" sz="1800" dirty="0">
              <a:solidFill>
                <a:schemeClr val="bg2"/>
              </a:solidFill>
              <a:ea typeface="楷体" panose="02010609060101010101" pitchFamily="49" charset="-122"/>
            </a:endParaRPr>
          </a:p>
          <a:p>
            <a:pPr lvl="1">
              <a:lnSpc>
                <a:spcPts val="3100"/>
              </a:lnSpc>
              <a:spcBef>
                <a:spcPct val="0"/>
              </a:spcBef>
            </a:pPr>
            <a:endParaRPr lang="en-US" altLang="zh-CN" sz="1800" dirty="0">
              <a:solidFill>
                <a:schemeClr val="bg2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标题 1">
            <a:extLst>
              <a:ext uri="{FF2B5EF4-FFF2-40B4-BE49-F238E27FC236}">
                <a16:creationId xmlns:a16="http://schemas.microsoft.com/office/drawing/2014/main" id="{ADDFB442-A127-BC9F-CFDC-F89D74E2B1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188913"/>
            <a:ext cx="9745662" cy="693737"/>
          </a:xfrm>
        </p:spPr>
        <p:txBody>
          <a:bodyPr/>
          <a:lstStyle/>
          <a:p>
            <a:r>
              <a:rPr lang="zh-CN" altLang="en-US" sz="2800" b="1"/>
              <a:t>信息速递</a:t>
            </a:r>
          </a:p>
        </p:txBody>
      </p:sp>
      <p:pic>
        <p:nvPicPr>
          <p:cNvPr id="53250" name="图片 8">
            <a:extLst>
              <a:ext uri="{FF2B5EF4-FFF2-40B4-BE49-F238E27FC236}">
                <a16:creationId xmlns:a16="http://schemas.microsoft.com/office/drawing/2014/main" id="{07634A67-70E7-9D3F-314C-48D8595C7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6" t="31400" r="11029" b="42021"/>
          <a:stretch>
            <a:fillRect/>
          </a:stretch>
        </p:blipFill>
        <p:spPr bwMode="auto">
          <a:xfrm>
            <a:off x="8975725" y="455613"/>
            <a:ext cx="2035175" cy="47783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图片 7">
            <a:extLst>
              <a:ext uri="{FF2B5EF4-FFF2-40B4-BE49-F238E27FC236}">
                <a16:creationId xmlns:a16="http://schemas.microsoft.com/office/drawing/2014/main" id="{7F1FCF45-AA93-F115-4F01-7F16BB770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666" r="12500"/>
          <a:stretch>
            <a:fillRect/>
          </a:stretch>
        </p:blipFill>
        <p:spPr bwMode="auto">
          <a:xfrm>
            <a:off x="4800600" y="1447800"/>
            <a:ext cx="3352800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图片 4">
            <a:extLst>
              <a:ext uri="{FF2B5EF4-FFF2-40B4-BE49-F238E27FC236}">
                <a16:creationId xmlns:a16="http://schemas.microsoft.com/office/drawing/2014/main" id="{A1CA3ABE-E5C5-293F-C614-B1F608377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t="19260" b="18240"/>
          <a:stretch>
            <a:fillRect/>
          </a:stretch>
        </p:blipFill>
        <p:spPr bwMode="auto">
          <a:xfrm>
            <a:off x="838200" y="1447800"/>
            <a:ext cx="32004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23" descr="qrcode_for_gh_95deb6337ab1_430">
            <a:extLst>
              <a:ext uri="{FF2B5EF4-FFF2-40B4-BE49-F238E27FC236}">
                <a16:creationId xmlns:a16="http://schemas.microsoft.com/office/drawing/2014/main" id="{62071156-F4FD-8726-F5A5-A93934AC5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5586" r="5536" b="5536"/>
          <a:stretch>
            <a:fillRect/>
          </a:stretch>
        </p:blipFill>
        <p:spPr bwMode="auto">
          <a:xfrm>
            <a:off x="8801100" y="2517775"/>
            <a:ext cx="2249488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文本框 1">
            <a:extLst>
              <a:ext uri="{FF2B5EF4-FFF2-40B4-BE49-F238E27FC236}">
                <a16:creationId xmlns:a16="http://schemas.microsoft.com/office/drawing/2014/main" id="{2639CD15-090B-3F4C-1205-CEF3B3846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832475"/>
            <a:ext cx="320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ea typeface="宋体" panose="02010600030101010101" pitchFamily="2" charset="-122"/>
              </a:rPr>
              <a:t>www.cjic.com.cn</a:t>
            </a:r>
            <a:endParaRPr lang="zh-CN" altLang="en-US" sz="2000">
              <a:ea typeface="宋体" panose="02010600030101010101" pitchFamily="2" charset="-122"/>
            </a:endParaRPr>
          </a:p>
        </p:txBody>
      </p:sp>
      <p:cxnSp>
        <p:nvCxnSpPr>
          <p:cNvPr id="53255" name="直接箭头连接符 9">
            <a:extLst>
              <a:ext uri="{FF2B5EF4-FFF2-40B4-BE49-F238E27FC236}">
                <a16:creationId xmlns:a16="http://schemas.microsoft.com/office/drawing/2014/main" id="{E68DB1C2-873C-5993-6FB9-454A06140E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53400" y="3789363"/>
            <a:ext cx="534988" cy="0"/>
          </a:xfrm>
          <a:prstGeom prst="straightConnector1">
            <a:avLst/>
          </a:prstGeom>
          <a:noFill/>
          <a:ln w="57150" algn="ctr">
            <a:solidFill>
              <a:srgbClr val="3C738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6" name="文本框 1">
            <a:extLst>
              <a:ext uri="{FF2B5EF4-FFF2-40B4-BE49-F238E27FC236}">
                <a16:creationId xmlns:a16="http://schemas.microsoft.com/office/drawing/2014/main" id="{C6472CBA-DA30-AFE7-0574-2273BBFF0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475" y="5049838"/>
            <a:ext cx="3468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提交典型问题，免费获得下一版新书</a:t>
            </a:r>
          </a:p>
        </p:txBody>
      </p:sp>
    </p:spTree>
  </p:cSld>
  <p:clrMapOvr>
    <a:masterClrMapping/>
  </p:clrMapOvr>
  <p:transition spd="slow"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标题 1">
            <a:extLst>
              <a:ext uri="{FF2B5EF4-FFF2-40B4-BE49-F238E27FC236}">
                <a16:creationId xmlns:a16="http://schemas.microsoft.com/office/drawing/2014/main" id="{990F861D-BC7C-8317-EF3E-6792DE89B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16163" y="254000"/>
            <a:ext cx="9491662" cy="487363"/>
          </a:xfrm>
        </p:spPr>
        <p:txBody>
          <a:bodyPr/>
          <a:lstStyle/>
          <a:p>
            <a:pPr defTabSz="457200" eaLnBrk="1" hangingPunct="1">
              <a:buClr>
                <a:srgbClr val="6699FF"/>
              </a:buClr>
              <a:buSzPct val="80000"/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欢迎来华山医院抗生素研究所进修，感受耐药监测和科研的魅力！</a:t>
            </a:r>
          </a:p>
        </p:txBody>
      </p:sp>
      <p:grpSp>
        <p:nvGrpSpPr>
          <p:cNvPr id="54274" name="组合 7">
            <a:extLst>
              <a:ext uri="{FF2B5EF4-FFF2-40B4-BE49-F238E27FC236}">
                <a16:creationId xmlns:a16="http://schemas.microsoft.com/office/drawing/2014/main" id="{FC3C8AA9-A3F5-8765-4B57-B3BEC89ACAE4}"/>
              </a:ext>
            </a:extLst>
          </p:cNvPr>
          <p:cNvGrpSpPr>
            <a:grpSpLocks/>
          </p:cNvGrpSpPr>
          <p:nvPr/>
        </p:nvGrpSpPr>
        <p:grpSpPr bwMode="auto">
          <a:xfrm>
            <a:off x="220663" y="1122363"/>
            <a:ext cx="4921250" cy="5106987"/>
            <a:chOff x="214933" y="1186174"/>
            <a:chExt cx="4920622" cy="5106676"/>
          </a:xfrm>
        </p:grpSpPr>
        <p:pic>
          <p:nvPicPr>
            <p:cNvPr id="54294" name="图片 4">
              <a:extLst>
                <a:ext uri="{FF2B5EF4-FFF2-40B4-BE49-F238E27FC236}">
                  <a16:creationId xmlns:a16="http://schemas.microsoft.com/office/drawing/2014/main" id="{071FD76A-3D23-307D-09DC-31B693723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46" t="7999" r="18491" b="1654"/>
            <a:stretch>
              <a:fillRect/>
            </a:stretch>
          </p:blipFill>
          <p:spPr bwMode="auto">
            <a:xfrm>
              <a:off x="283836" y="1536700"/>
              <a:ext cx="4783454" cy="4716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5" name="文本框 5">
              <a:extLst>
                <a:ext uri="{FF2B5EF4-FFF2-40B4-BE49-F238E27FC236}">
                  <a16:creationId xmlns:a16="http://schemas.microsoft.com/office/drawing/2014/main" id="{03F76F03-B85B-81F3-5276-02D5FDA7DF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933" y="1230624"/>
              <a:ext cx="25186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楷体_GB2312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楷体_GB2312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楷体_GB2312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楷体_GB2312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4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进修期间学习到了哪些技术？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A4F98EB-6059-267C-FF95-9A43D86B9D81}"/>
                </a:ext>
              </a:extLst>
            </p:cNvPr>
            <p:cNvSpPr/>
            <p:nvPr/>
          </p:nvSpPr>
          <p:spPr bwMode="auto">
            <a:xfrm>
              <a:off x="224457" y="1186174"/>
              <a:ext cx="4911098" cy="5106676"/>
            </a:xfrm>
            <a:prstGeom prst="rect">
              <a:avLst/>
            </a:prstGeom>
            <a:noFill/>
            <a:ln w="38100" cap="flat" cmpd="sng" algn="ctr">
              <a:solidFill>
                <a:schemeClr val="accent4">
                  <a:lumMod val="10000"/>
                  <a:lumOff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1" hangingPunct="1">
                <a:defRPr/>
              </a:pPr>
              <a:endParaRPr lang="zh-CN" altLang="en-US">
                <a:latin typeface="Tahoma" pitchFamily="34" charset="0"/>
              </a:endParaRPr>
            </a:p>
          </p:txBody>
        </p:sp>
      </p:grpSp>
      <p:sp>
        <p:nvSpPr>
          <p:cNvPr id="54275" name="矩形 9">
            <a:extLst>
              <a:ext uri="{FF2B5EF4-FFF2-40B4-BE49-F238E27FC236}">
                <a16:creationId xmlns:a16="http://schemas.microsoft.com/office/drawing/2014/main" id="{DF5E2891-A952-ADB6-6DCE-CAD0D0F3F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063" y="1089025"/>
            <a:ext cx="25828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由进修期间完成的科研数据发表的文章</a:t>
            </a:r>
          </a:p>
        </p:txBody>
      </p:sp>
      <p:graphicFrame>
        <p:nvGraphicFramePr>
          <p:cNvPr id="54276" name="图表 12">
            <a:extLst>
              <a:ext uri="{FF2B5EF4-FFF2-40B4-BE49-F238E27FC236}">
                <a16:creationId xmlns:a16="http://schemas.microsoft.com/office/drawing/2014/main" id="{AD25672A-8D0C-AEF4-CC9A-2B6064CFDDF6}"/>
              </a:ext>
            </a:extLst>
          </p:cNvPr>
          <p:cNvGraphicFramePr>
            <a:graphicFrameLocks/>
          </p:cNvGraphicFramePr>
          <p:nvPr/>
        </p:nvGraphicFramePr>
        <p:xfrm>
          <a:off x="5145088" y="1262063"/>
          <a:ext cx="2592387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name="Chart" r:id="rId4" imgW="2705100" imgH="2559050" progId="Excel.Chart.8">
                  <p:embed/>
                </p:oleObj>
              </mc:Choice>
              <mc:Fallback>
                <p:oleObj name="Chart" r:id="rId4" imgW="2705100" imgH="2559050" progId="Excel.Chart.8">
                  <p:embed/>
                  <p:pic>
                    <p:nvPicPr>
                      <p:cNvPr id="0" name="图表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1262063"/>
                        <a:ext cx="2592387" cy="245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7" name="文本框 13">
            <a:extLst>
              <a:ext uri="{FF2B5EF4-FFF2-40B4-BE49-F238E27FC236}">
                <a16:creationId xmlns:a16="http://schemas.microsoft.com/office/drawing/2014/main" id="{A557688E-169C-50C4-B971-B808B8277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713" y="2244725"/>
            <a:ext cx="8001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20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中文核心</a:t>
            </a:r>
            <a:endParaRPr lang="en-US" altLang="zh-CN" sz="1200">
              <a:solidFill>
                <a:schemeClr val="bg1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13</a:t>
            </a:r>
            <a:r>
              <a:rPr lang="zh-CN" altLang="en-US" sz="120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篇</a:t>
            </a:r>
          </a:p>
        </p:txBody>
      </p:sp>
      <p:sp>
        <p:nvSpPr>
          <p:cNvPr id="54278" name="文本框 14">
            <a:extLst>
              <a:ext uri="{FF2B5EF4-FFF2-40B4-BE49-F238E27FC236}">
                <a16:creationId xmlns:a16="http://schemas.microsoft.com/office/drawing/2014/main" id="{E62FC011-8A93-0977-B028-F8115FCAB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238" y="2236788"/>
            <a:ext cx="7667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SCI</a:t>
            </a:r>
            <a:r>
              <a:rPr lang="zh-CN" altLang="en-US" sz="120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20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9</a:t>
            </a:r>
            <a:r>
              <a:rPr lang="zh-CN" altLang="en-US" sz="120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篇</a:t>
            </a:r>
          </a:p>
        </p:txBody>
      </p:sp>
      <p:graphicFrame>
        <p:nvGraphicFramePr>
          <p:cNvPr id="54279" name="图表 15">
            <a:extLst>
              <a:ext uri="{FF2B5EF4-FFF2-40B4-BE49-F238E27FC236}">
                <a16:creationId xmlns:a16="http://schemas.microsoft.com/office/drawing/2014/main" id="{0D9A68CF-B7D4-8A76-6284-42ADCDAC0555}"/>
              </a:ext>
            </a:extLst>
          </p:cNvPr>
          <p:cNvGraphicFramePr>
            <a:graphicFrameLocks/>
          </p:cNvGraphicFramePr>
          <p:nvPr/>
        </p:nvGraphicFramePr>
        <p:xfrm>
          <a:off x="5145088" y="3881438"/>
          <a:ext cx="2592387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name="Chart" r:id="rId6" imgW="2705100" imgH="2559050" progId="Excel.Chart.8">
                  <p:embed/>
                </p:oleObj>
              </mc:Choice>
              <mc:Fallback>
                <p:oleObj name="Chart" r:id="rId6" imgW="2705100" imgH="2559050" progId="Excel.Chart.8">
                  <p:embed/>
                  <p:pic>
                    <p:nvPicPr>
                      <p:cNvPr id="0" name="图表 1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3881438"/>
                        <a:ext cx="2592387" cy="244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矩形 16">
            <a:extLst>
              <a:ext uri="{FF2B5EF4-FFF2-40B4-BE49-F238E27FC236}">
                <a16:creationId xmlns:a16="http://schemas.microsoft.com/office/drawing/2014/main" id="{FC6782FC-8D3E-58E5-6B46-318ACD885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063" y="3789363"/>
            <a:ext cx="21605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进修结束后发表的耐药监测文章</a:t>
            </a:r>
          </a:p>
        </p:txBody>
      </p:sp>
      <p:sp>
        <p:nvSpPr>
          <p:cNvPr id="54281" name="文本框 17">
            <a:extLst>
              <a:ext uri="{FF2B5EF4-FFF2-40B4-BE49-F238E27FC236}">
                <a16:creationId xmlns:a16="http://schemas.microsoft.com/office/drawing/2014/main" id="{0859F4FD-0A83-918F-EA18-3AAB0855D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7638" y="4924425"/>
            <a:ext cx="90011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15</a:t>
            </a:r>
            <a:r>
              <a:rPr lang="zh-CN" altLang="en-US" sz="1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人继续发表文章</a:t>
            </a:r>
          </a:p>
        </p:txBody>
      </p:sp>
      <p:sp>
        <p:nvSpPr>
          <p:cNvPr id="54282" name="文本框 18">
            <a:extLst>
              <a:ext uri="{FF2B5EF4-FFF2-40B4-BE49-F238E27FC236}">
                <a16:creationId xmlns:a16="http://schemas.microsoft.com/office/drawing/2014/main" id="{A620035C-A6DC-4F8E-6D15-02A76F27D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2913" y="4891088"/>
            <a:ext cx="9001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14</a:t>
            </a:r>
            <a:r>
              <a:rPr lang="zh-CN" altLang="en-US" sz="1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人未发表文章</a:t>
            </a:r>
          </a:p>
        </p:txBody>
      </p:sp>
      <p:graphicFrame>
        <p:nvGraphicFramePr>
          <p:cNvPr id="54283" name="图表 19">
            <a:extLst>
              <a:ext uri="{FF2B5EF4-FFF2-40B4-BE49-F238E27FC236}">
                <a16:creationId xmlns:a16="http://schemas.microsoft.com/office/drawing/2014/main" id="{0A50C50A-3475-7E53-A9AC-AD6E8EA3C84F}"/>
              </a:ext>
            </a:extLst>
          </p:cNvPr>
          <p:cNvGraphicFramePr>
            <a:graphicFrameLocks/>
          </p:cNvGraphicFramePr>
          <p:nvPr/>
        </p:nvGraphicFramePr>
        <p:xfrm>
          <a:off x="7954963" y="1262063"/>
          <a:ext cx="2592387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Chart" r:id="rId8" imgW="2711450" imgH="2559050" progId="Excel.Chart.8">
                  <p:embed/>
                </p:oleObj>
              </mc:Choice>
              <mc:Fallback>
                <p:oleObj name="Chart" r:id="rId8" imgW="2711450" imgH="2559050" progId="Excel.Chart.8">
                  <p:embed/>
                  <p:pic>
                    <p:nvPicPr>
                      <p:cNvPr id="0" name="图表 1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4963" y="1262063"/>
                        <a:ext cx="2592387" cy="245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4" name="矩形 20">
            <a:extLst>
              <a:ext uri="{FF2B5EF4-FFF2-40B4-BE49-F238E27FC236}">
                <a16:creationId xmlns:a16="http://schemas.microsoft.com/office/drawing/2014/main" id="{7855272C-AD0A-5002-C8FC-D8C1D3283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588" y="1089025"/>
            <a:ext cx="25828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以进修期间研究成果为基础申请的基金</a:t>
            </a:r>
          </a:p>
        </p:txBody>
      </p:sp>
      <p:cxnSp>
        <p:nvCxnSpPr>
          <p:cNvPr id="54285" name="直接箭头连接符 22">
            <a:extLst>
              <a:ext uri="{FF2B5EF4-FFF2-40B4-BE49-F238E27FC236}">
                <a16:creationId xmlns:a16="http://schemas.microsoft.com/office/drawing/2014/main" id="{3A633B68-67F4-F5C1-8473-21BDC9344B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10788" y="1931988"/>
            <a:ext cx="539750" cy="0"/>
          </a:xfrm>
          <a:prstGeom prst="straightConnector1">
            <a:avLst/>
          </a:prstGeom>
          <a:noFill/>
          <a:ln w="38100" algn="ctr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6" name="直接箭头连接符 23">
            <a:extLst>
              <a:ext uri="{FF2B5EF4-FFF2-40B4-BE49-F238E27FC236}">
                <a16:creationId xmlns:a16="http://schemas.microsoft.com/office/drawing/2014/main" id="{7B472C67-C4B6-5857-52E8-6C85BB12DF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236200" y="2708275"/>
            <a:ext cx="539750" cy="0"/>
          </a:xfrm>
          <a:prstGeom prst="straightConnector1">
            <a:avLst/>
          </a:prstGeom>
          <a:noFill/>
          <a:ln w="38100" algn="ctr">
            <a:solidFill>
              <a:srgbClr val="3C738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7" name="文本框 24">
            <a:extLst>
              <a:ext uri="{FF2B5EF4-FFF2-40B4-BE49-F238E27FC236}">
                <a16:creationId xmlns:a16="http://schemas.microsoft.com/office/drawing/2014/main" id="{A6BD8B84-D1C5-B184-D6B8-881DA3038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3863" y="1793875"/>
            <a:ext cx="13985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项国自然青年基金</a:t>
            </a:r>
          </a:p>
        </p:txBody>
      </p:sp>
      <p:sp>
        <p:nvSpPr>
          <p:cNvPr id="54288" name="文本框 26">
            <a:extLst>
              <a:ext uri="{FF2B5EF4-FFF2-40B4-BE49-F238E27FC236}">
                <a16:creationId xmlns:a16="http://schemas.microsoft.com/office/drawing/2014/main" id="{20F7A860-1710-426C-360A-2CADC7697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7225" y="2586038"/>
            <a:ext cx="14001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项地区或学校基金</a:t>
            </a:r>
          </a:p>
        </p:txBody>
      </p:sp>
      <p:pic>
        <p:nvPicPr>
          <p:cNvPr id="54289" name="图片 28">
            <a:extLst>
              <a:ext uri="{FF2B5EF4-FFF2-40B4-BE49-F238E27FC236}">
                <a16:creationId xmlns:a16="http://schemas.microsoft.com/office/drawing/2014/main" id="{F58C8E5F-E264-87D2-E1FF-5F3BE80E6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5029200"/>
            <a:ext cx="2160587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0" name="图片 30">
            <a:extLst>
              <a:ext uri="{FF2B5EF4-FFF2-40B4-BE49-F238E27FC236}">
                <a16:creationId xmlns:a16="http://schemas.microsoft.com/office/drawing/2014/main" id="{8C9ADFD8-14EB-CE99-BBD1-43E8411A5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3662363"/>
            <a:ext cx="21590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1" name="图片 2">
            <a:extLst>
              <a:ext uri="{FF2B5EF4-FFF2-40B4-BE49-F238E27FC236}">
                <a16:creationId xmlns:a16="http://schemas.microsoft.com/office/drawing/2014/main" id="{BE542148-3E79-1353-8AAF-B3C2E14C2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288" y="4486275"/>
            <a:ext cx="137795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2" name="文本框 1">
            <a:extLst>
              <a:ext uri="{FF2B5EF4-FFF2-40B4-BE49-F238E27FC236}">
                <a16:creationId xmlns:a16="http://schemas.microsoft.com/office/drawing/2014/main" id="{64F3024F-59AA-5B5F-CD06-548E37B82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0288" y="2381250"/>
            <a:ext cx="3397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200">
                <a:solidFill>
                  <a:schemeClr val="bg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无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9220704-5CAA-7670-FE97-E223106AF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475" y="730250"/>
            <a:ext cx="8896350" cy="3524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 defTabSz="45720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 defTabSz="4572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 defTabSz="4572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 defTabSz="4572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6699FF"/>
              </a:buClr>
              <a:buSzPct val="80000"/>
              <a:buFontTx/>
              <a:buNone/>
              <a:defRPr/>
            </a:pPr>
            <a:r>
              <a:rPr lang="zh-CN" alt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rPr>
              <a:t>来自抗生素研究所</a:t>
            </a:r>
            <a:r>
              <a:rPr lang="en-US" altLang="zh-CN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rPr>
              <a:t>29</a:t>
            </a:r>
            <a:r>
              <a:rPr lang="zh-CN" alt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rPr>
              <a:t>位进修生的信息统计</a:t>
            </a:r>
          </a:p>
        </p:txBody>
      </p:sp>
    </p:spTree>
  </p:cSld>
  <p:clrMapOvr>
    <a:masterClrMapping/>
  </p:clrMapOvr>
  <p:transition spd="slow"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45EB7AF-B64F-4EFF-B3D7-D9214E61A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01" y="953128"/>
            <a:ext cx="9394797" cy="5288922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330D07DD-E8DB-4260-B83B-F121450E2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16163" y="254000"/>
            <a:ext cx="9491662" cy="487363"/>
          </a:xfrm>
        </p:spPr>
        <p:txBody>
          <a:bodyPr/>
          <a:lstStyle/>
          <a:p>
            <a:pPr defTabSz="457200" eaLnBrk="1" hangingPunct="1">
              <a:buClr>
                <a:srgbClr val="6699FF"/>
              </a:buClr>
              <a:buSzPct val="80000"/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欢迎参加第十五届全国感染性疾病及抗微生物化疗学术会议</a:t>
            </a:r>
          </a:p>
        </p:txBody>
      </p:sp>
    </p:spTree>
    <p:extLst>
      <p:ext uri="{BB962C8B-B14F-4D97-AF65-F5344CB8AC3E}">
        <p14:creationId xmlns:p14="http://schemas.microsoft.com/office/powerpoint/2010/main" val="1060696230"/>
      </p:ext>
    </p:extLst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>
            <a:extLst>
              <a:ext uri="{FF2B5EF4-FFF2-40B4-BE49-F238E27FC236}">
                <a16:creationId xmlns:a16="http://schemas.microsoft.com/office/drawing/2014/main" id="{F44E74F4-4A33-173A-3440-40F8533304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0625" y="430213"/>
            <a:ext cx="8710613" cy="454025"/>
          </a:xfrm>
        </p:spPr>
        <p:txBody>
          <a:bodyPr/>
          <a:lstStyle/>
          <a:p>
            <a:r>
              <a:rPr lang="zh-CN" altLang="en-US" sz="2400" b="1">
                <a:solidFill>
                  <a:srgbClr val="3333FF"/>
                </a:solidFill>
              </a:rPr>
              <a:t>数据提交和处理流程</a:t>
            </a:r>
          </a:p>
        </p:txBody>
      </p:sp>
      <p:pic>
        <p:nvPicPr>
          <p:cNvPr id="13314" name="图片 3">
            <a:extLst>
              <a:ext uri="{FF2B5EF4-FFF2-40B4-BE49-F238E27FC236}">
                <a16:creationId xmlns:a16="http://schemas.microsoft.com/office/drawing/2014/main" id="{A15CA849-B704-351B-C4F6-9A03C8470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9" t="16759" r="28418" b="9074"/>
          <a:stretch>
            <a:fillRect/>
          </a:stretch>
        </p:blipFill>
        <p:spPr bwMode="auto">
          <a:xfrm>
            <a:off x="7286625" y="1228725"/>
            <a:ext cx="4718050" cy="4727575"/>
          </a:xfrm>
          <a:prstGeom prst="rect">
            <a:avLst/>
          </a:prstGeom>
          <a:noFill/>
          <a:ln w="28575">
            <a:solidFill>
              <a:srgbClr val="3C738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图片 5">
            <a:extLst>
              <a:ext uri="{FF2B5EF4-FFF2-40B4-BE49-F238E27FC236}">
                <a16:creationId xmlns:a16="http://schemas.microsoft.com/office/drawing/2014/main" id="{70F9AE4F-96D9-F8BE-5460-30DC741E6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454150"/>
            <a:ext cx="658177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D7717CE0-B18D-D03D-F236-870BB2338F23}"/>
              </a:ext>
            </a:extLst>
          </p:cNvPr>
          <p:cNvSpPr txBox="1">
            <a:spLocks/>
          </p:cNvSpPr>
          <p:nvPr/>
        </p:nvSpPr>
        <p:spPr bwMode="auto">
          <a:xfrm>
            <a:off x="174625" y="981075"/>
            <a:ext cx="1979613" cy="45243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defRPr/>
            </a:pPr>
            <a:r>
              <a:rPr lang="zh-CN" altLang="en-US" sz="1800" b="1" kern="0" dirty="0">
                <a:solidFill>
                  <a:schemeClr val="bg2"/>
                </a:solidFill>
              </a:rPr>
              <a:t>数据信息</a:t>
            </a:r>
          </a:p>
        </p:txBody>
      </p:sp>
      <p:cxnSp>
        <p:nvCxnSpPr>
          <p:cNvPr id="13317" name="直接箭头连接符 9">
            <a:extLst>
              <a:ext uri="{FF2B5EF4-FFF2-40B4-BE49-F238E27FC236}">
                <a16:creationId xmlns:a16="http://schemas.microsoft.com/office/drawing/2014/main" id="{09BAC9F0-5A81-EC66-DB91-8EC48FEAC8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86563" y="2479675"/>
            <a:ext cx="468312" cy="0"/>
          </a:xfrm>
          <a:prstGeom prst="straightConnector1">
            <a:avLst/>
          </a:prstGeom>
          <a:noFill/>
          <a:ln w="57150" algn="ctr">
            <a:solidFill>
              <a:srgbClr val="3C738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8" name="文本框 5">
            <a:extLst>
              <a:ext uri="{FF2B5EF4-FFF2-40B4-BE49-F238E27FC236}">
                <a16:creationId xmlns:a16="http://schemas.microsoft.com/office/drawing/2014/main" id="{A3C084AD-FD4D-B938-7C2A-8B228B91D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7425" y="4335463"/>
            <a:ext cx="204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>
                <a:solidFill>
                  <a:schemeClr val="bg2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http://www.chinets.com</a:t>
            </a:r>
            <a:endParaRPr lang="zh-CN" altLang="en-US" sz="1400">
              <a:solidFill>
                <a:schemeClr val="bg2"/>
              </a:solidFill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3319" name="文本框 1">
            <a:extLst>
              <a:ext uri="{FF2B5EF4-FFF2-40B4-BE49-F238E27FC236}">
                <a16:creationId xmlns:a16="http://schemas.microsoft.com/office/drawing/2014/main" id="{12755C84-EA36-8590-245E-273F1AB20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4086225"/>
            <a:ext cx="901700" cy="307975"/>
          </a:xfrm>
          <a:prstGeom prst="rect">
            <a:avLst/>
          </a:prstGeom>
          <a:noFill/>
          <a:ln w="28575">
            <a:solidFill>
              <a:srgbClr val="3C77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4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被动监测</a:t>
            </a:r>
          </a:p>
        </p:txBody>
      </p:sp>
      <p:sp>
        <p:nvSpPr>
          <p:cNvPr id="13320" name="文本框 3">
            <a:extLst>
              <a:ext uri="{FF2B5EF4-FFF2-40B4-BE49-F238E27FC236}">
                <a16:creationId xmlns:a16="http://schemas.microsoft.com/office/drawing/2014/main" id="{0AAC5755-1404-B28B-5E23-A8ED46D79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513" y="4086225"/>
            <a:ext cx="901700" cy="307975"/>
          </a:xfrm>
          <a:prstGeom prst="rect">
            <a:avLst/>
          </a:prstGeom>
          <a:noFill/>
          <a:ln w="28575">
            <a:solidFill>
              <a:srgbClr val="3C77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4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主动监测</a:t>
            </a:r>
          </a:p>
        </p:txBody>
      </p:sp>
      <p:sp>
        <p:nvSpPr>
          <p:cNvPr id="13321" name="文本框 4">
            <a:extLst>
              <a:ext uri="{FF2B5EF4-FFF2-40B4-BE49-F238E27FC236}">
                <a16:creationId xmlns:a16="http://schemas.microsoft.com/office/drawing/2014/main" id="{B7B46D87-08B4-B297-51B6-5BEB7D0DB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025" y="4048125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</a:p>
        </p:txBody>
      </p:sp>
      <p:sp>
        <p:nvSpPr>
          <p:cNvPr id="13322" name="文本框 5">
            <a:extLst>
              <a:ext uri="{FF2B5EF4-FFF2-40B4-BE49-F238E27FC236}">
                <a16:creationId xmlns:a16="http://schemas.microsoft.com/office/drawing/2014/main" id="{74AF2B5F-9DF0-8D79-72EA-86BD07E80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738" y="4078288"/>
            <a:ext cx="2697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4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常规药敏试验未涵盖的抗菌药物</a:t>
            </a:r>
          </a:p>
        </p:txBody>
      </p:sp>
      <p:cxnSp>
        <p:nvCxnSpPr>
          <p:cNvPr id="13323" name="直接箭头连接符 9">
            <a:extLst>
              <a:ext uri="{FF2B5EF4-FFF2-40B4-BE49-F238E27FC236}">
                <a16:creationId xmlns:a16="http://schemas.microsoft.com/office/drawing/2014/main" id="{6BA7359F-DC99-2E3F-4AF4-B93074AD89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73375" y="4259263"/>
            <a:ext cx="684213" cy="0"/>
          </a:xfrm>
          <a:prstGeom prst="straightConnector1">
            <a:avLst/>
          </a:prstGeom>
          <a:noFill/>
          <a:ln w="28575" algn="ctr">
            <a:solidFill>
              <a:srgbClr val="3C738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4" name="文本框 1">
            <a:extLst>
              <a:ext uri="{FF2B5EF4-FFF2-40B4-BE49-F238E27FC236}">
                <a16:creationId xmlns:a16="http://schemas.microsoft.com/office/drawing/2014/main" id="{61D4D051-1678-7471-145D-F26831EB7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4532313"/>
            <a:ext cx="666115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zh-CN" altLang="en-US" sz="14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碳青霉烯类耐药肠杆菌目细菌：</a:t>
            </a:r>
            <a:r>
              <a:rPr lang="zh-CN" altLang="en-US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对亚胺培南、美罗培南或厄他培南耐药者</a:t>
            </a:r>
            <a:endParaRPr lang="en-US" altLang="zh-CN" sz="140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zh-CN" altLang="en-US" sz="14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碳青霉烯类耐药铜绿假单胞菌和鲍曼不动杆菌：</a:t>
            </a:r>
            <a:r>
              <a:rPr lang="zh-CN" altLang="en-US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对亚胺培南或美罗培南耐药者</a:t>
            </a:r>
            <a:endParaRPr lang="en-US" altLang="zh-CN" sz="140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zh-CN" altLang="en-US" sz="14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难治型耐药（</a:t>
            </a:r>
            <a:r>
              <a:rPr lang="en-US" altLang="zh-CN" sz="14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Difficult to treat, DTR</a:t>
            </a:r>
            <a:r>
              <a:rPr lang="zh-CN" altLang="en-US" sz="1400" b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）：</a:t>
            </a:r>
            <a:r>
              <a:rPr lang="zh-CN" altLang="en-US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对所有头孢菌素、单环</a:t>
            </a:r>
            <a:r>
              <a:rPr lang="zh-CN" altLang="en-US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itchFamily="2" charset="2"/>
              </a:rPr>
              <a:t>内酰胺类、</a:t>
            </a:r>
            <a:r>
              <a:rPr lang="zh-CN" altLang="en-US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传统酶抑制剂复方制剂、碳青霉烯类、氟喹诺酮类药物耐药者</a:t>
            </a:r>
            <a:r>
              <a:rPr lang="zh-CN" altLang="en-US" sz="1400">
                <a:solidFill>
                  <a:schemeClr val="bg2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（</a:t>
            </a:r>
            <a:r>
              <a:rPr lang="en-US" altLang="zh-CN" sz="1400" i="1">
                <a:solidFill>
                  <a:schemeClr val="bg2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Clin Infect Dis </a:t>
            </a:r>
            <a:r>
              <a:rPr lang="en-US" altLang="zh-CN" sz="1400">
                <a:solidFill>
                  <a:schemeClr val="bg2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2018; 67(12): 1803–14</a:t>
            </a:r>
            <a:r>
              <a:rPr lang="zh-CN" altLang="en-US" sz="1400">
                <a:solidFill>
                  <a:schemeClr val="bg2"/>
                </a:solidFill>
                <a:ea typeface="微软雅黑" panose="020B0503020204020204" pitchFamily="34" charset="-122"/>
              </a:rPr>
              <a:t>）</a:t>
            </a:r>
            <a:endParaRPr lang="zh-CN" altLang="en-US" sz="140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>
            <a:extLst>
              <a:ext uri="{FF2B5EF4-FFF2-40B4-BE49-F238E27FC236}">
                <a16:creationId xmlns:a16="http://schemas.microsoft.com/office/drawing/2014/main" id="{39253E1A-FDF7-B955-DA5E-2945B6402C20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055688" y="5229225"/>
            <a:ext cx="3852862" cy="539750"/>
          </a:xfr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zh-CN" altLang="en-US" sz="1600" b="1">
                <a:solidFill>
                  <a:schemeClr val="bg2"/>
                </a:solidFill>
              </a:rPr>
              <a:t>历年</a:t>
            </a:r>
            <a:r>
              <a:rPr lang="zh-CN" altLang="en-US" sz="1600" b="1"/>
              <a:t>住院</a:t>
            </a:r>
            <a:r>
              <a:rPr lang="zh-CN" altLang="en-US" sz="1600" b="1">
                <a:solidFill>
                  <a:schemeClr val="bg2"/>
                </a:solidFill>
              </a:rPr>
              <a:t>和</a:t>
            </a:r>
            <a:r>
              <a:rPr lang="zh-CN" altLang="en-US" sz="1600" b="1"/>
              <a:t>门急诊</a:t>
            </a:r>
            <a:r>
              <a:rPr lang="zh-CN" altLang="en-US" sz="1600" b="1">
                <a:solidFill>
                  <a:schemeClr val="bg2"/>
                </a:solidFill>
              </a:rPr>
              <a:t>患者分离菌株数占比</a:t>
            </a:r>
          </a:p>
        </p:txBody>
      </p:sp>
      <p:sp>
        <p:nvSpPr>
          <p:cNvPr id="14338" name="Rectangle 4">
            <a:extLst>
              <a:ext uri="{FF2B5EF4-FFF2-40B4-BE49-F238E27FC236}">
                <a16:creationId xmlns:a16="http://schemas.microsoft.com/office/drawing/2014/main" id="{64398B58-8642-9A0C-A628-9BDCD50F65D8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7464425" y="5229225"/>
            <a:ext cx="36718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b="1">
                <a:solidFill>
                  <a:schemeClr val="bg2"/>
                </a:solidFill>
                <a:ea typeface="微软雅黑" panose="020B0503020204020204" pitchFamily="34" charset="-122"/>
              </a:rPr>
              <a:t>历年革兰</a:t>
            </a:r>
            <a:r>
              <a:rPr lang="zh-CN" altLang="en-US" sz="1600" b="1">
                <a:solidFill>
                  <a:srgbClr val="FF0000"/>
                </a:solidFill>
                <a:ea typeface="微软雅黑" panose="020B0503020204020204" pitchFamily="34" charset="-122"/>
              </a:rPr>
              <a:t>阴性菌</a:t>
            </a:r>
            <a:r>
              <a:rPr lang="zh-CN" altLang="en-US" sz="1600" b="1">
                <a:solidFill>
                  <a:schemeClr val="bg2"/>
                </a:solidFill>
                <a:ea typeface="微软雅黑" panose="020B0503020204020204" pitchFamily="34" charset="-122"/>
              </a:rPr>
              <a:t>和</a:t>
            </a:r>
            <a:r>
              <a:rPr lang="zh-CN" altLang="en-US" sz="1600" b="1">
                <a:solidFill>
                  <a:srgbClr val="FF0000"/>
                </a:solidFill>
                <a:ea typeface="微软雅黑" panose="020B0503020204020204" pitchFamily="34" charset="-122"/>
              </a:rPr>
              <a:t>阳性菌</a:t>
            </a:r>
            <a:r>
              <a:rPr lang="zh-CN" altLang="en-US" sz="1600" b="1">
                <a:solidFill>
                  <a:schemeClr val="bg2"/>
                </a:solidFill>
                <a:ea typeface="微软雅黑" panose="020B0503020204020204" pitchFamily="34" charset="-122"/>
              </a:rPr>
              <a:t>菌株数及占比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3E2490E-AB19-3D93-285E-B0A1E795F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368300"/>
            <a:ext cx="70929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3333FF"/>
                </a:solidFill>
                <a:ea typeface="微软雅黑" panose="020B0503020204020204" pitchFamily="34" charset="-122"/>
              </a:rPr>
              <a:t>细菌类型及患者来源变迁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141A91BE-7553-0BFC-B68A-CDA8B7A3E784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416050" y="1616075"/>
            <a:ext cx="42497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b="1">
                <a:solidFill>
                  <a:srgbClr val="0000FF"/>
                </a:solidFill>
                <a:ea typeface="微软雅黑" panose="020B0503020204020204" pitchFamily="34" charset="-122"/>
              </a:rPr>
              <a:t>住院</a:t>
            </a:r>
            <a:r>
              <a:rPr lang="zh-CN" altLang="en-US" sz="1600" b="1">
                <a:solidFill>
                  <a:schemeClr val="bg2"/>
                </a:solidFill>
                <a:ea typeface="微软雅黑" panose="020B0503020204020204" pitchFamily="34" charset="-122"/>
              </a:rPr>
              <a:t>患者分离菌株数占比：</a:t>
            </a:r>
            <a:r>
              <a:rPr lang="en-US" altLang="zh-CN" sz="1600" b="1">
                <a:solidFill>
                  <a:schemeClr val="bg2"/>
                </a:solidFill>
                <a:ea typeface="微软雅黑" panose="020B0503020204020204" pitchFamily="34" charset="-122"/>
              </a:rPr>
              <a:t>82.6%-89.7%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b="1">
                <a:solidFill>
                  <a:srgbClr val="0000FF"/>
                </a:solidFill>
                <a:ea typeface="微软雅黑" panose="020B0503020204020204" pitchFamily="34" charset="-122"/>
              </a:rPr>
              <a:t>门急诊</a:t>
            </a:r>
            <a:r>
              <a:rPr lang="zh-CN" altLang="en-US" sz="1600" b="1">
                <a:solidFill>
                  <a:schemeClr val="bg2"/>
                </a:solidFill>
                <a:ea typeface="微软雅黑" panose="020B0503020204020204" pitchFamily="34" charset="-122"/>
              </a:rPr>
              <a:t>患者分离菌株数占比：</a:t>
            </a:r>
            <a:r>
              <a:rPr lang="en-US" altLang="zh-CN" sz="1600" b="1">
                <a:solidFill>
                  <a:schemeClr val="bg2"/>
                </a:solidFill>
                <a:ea typeface="微软雅黑" panose="020B0503020204020204" pitchFamily="34" charset="-122"/>
              </a:rPr>
              <a:t>10.3%-17.4%</a:t>
            </a:r>
          </a:p>
        </p:txBody>
      </p:sp>
      <p:sp>
        <p:nvSpPr>
          <p:cNvPr id="14341" name="Rectangle 4">
            <a:extLst>
              <a:ext uri="{FF2B5EF4-FFF2-40B4-BE49-F238E27FC236}">
                <a16:creationId xmlns:a16="http://schemas.microsoft.com/office/drawing/2014/main" id="{467D81F3-3266-63CB-7AE6-816A10AA237F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7551738" y="1616075"/>
            <a:ext cx="39449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b="1">
                <a:solidFill>
                  <a:srgbClr val="0000FF"/>
                </a:solidFill>
                <a:ea typeface="微软雅黑" panose="020B0503020204020204" pitchFamily="34" charset="-122"/>
              </a:rPr>
              <a:t>革兰阴性菌</a:t>
            </a:r>
            <a:r>
              <a:rPr lang="zh-CN" altLang="en-US" sz="1600" b="1">
                <a:solidFill>
                  <a:schemeClr val="bg2"/>
                </a:solidFill>
                <a:ea typeface="微软雅黑" panose="020B0503020204020204" pitchFamily="34" charset="-122"/>
              </a:rPr>
              <a:t>菌株数占比：</a:t>
            </a:r>
            <a:r>
              <a:rPr lang="en-US" altLang="zh-CN" sz="1600" b="1">
                <a:solidFill>
                  <a:schemeClr val="bg2"/>
                </a:solidFill>
                <a:ea typeface="微软雅黑" panose="020B0503020204020204" pitchFamily="34" charset="-122"/>
              </a:rPr>
              <a:t>65.7%-73.0%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b="1">
                <a:solidFill>
                  <a:srgbClr val="0000FF"/>
                </a:solidFill>
                <a:ea typeface="微软雅黑" panose="020B0503020204020204" pitchFamily="34" charset="-122"/>
              </a:rPr>
              <a:t>革兰阳性菌</a:t>
            </a:r>
            <a:r>
              <a:rPr lang="zh-CN" altLang="en-US" sz="1600" b="1">
                <a:solidFill>
                  <a:schemeClr val="bg2"/>
                </a:solidFill>
                <a:ea typeface="微软雅黑" panose="020B0503020204020204" pitchFamily="34" charset="-122"/>
              </a:rPr>
              <a:t>菌株数占比：</a:t>
            </a:r>
            <a:r>
              <a:rPr lang="en-US" altLang="zh-CN" sz="1600" b="1">
                <a:solidFill>
                  <a:schemeClr val="bg2"/>
                </a:solidFill>
                <a:ea typeface="微软雅黑" panose="020B0503020204020204" pitchFamily="34" charset="-122"/>
              </a:rPr>
              <a:t>27.0%-34.3%</a:t>
            </a:r>
          </a:p>
        </p:txBody>
      </p:sp>
      <p:sp>
        <p:nvSpPr>
          <p:cNvPr id="14342" name="文本框 5">
            <a:extLst>
              <a:ext uri="{FF2B5EF4-FFF2-40B4-BE49-F238E27FC236}">
                <a16:creationId xmlns:a16="http://schemas.microsoft.com/office/drawing/2014/main" id="{FAF74946-072D-D74D-4ECE-4AA3C9AE4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8938" y="6419850"/>
            <a:ext cx="4078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400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数据来源：</a:t>
            </a:r>
            <a:r>
              <a:rPr lang="en-US" altLang="zh-CN" sz="1400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http://www.chinets.com/Data/GermYear</a:t>
            </a:r>
            <a:endParaRPr lang="zh-CN" altLang="en-US" sz="1400">
              <a:solidFill>
                <a:schemeClr val="bg1"/>
              </a:solidFill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14343" name="图片 2">
            <a:extLst>
              <a:ext uri="{FF2B5EF4-FFF2-40B4-BE49-F238E27FC236}">
                <a16:creationId xmlns:a16="http://schemas.microsoft.com/office/drawing/2014/main" id="{6940CA04-54DF-4735-E7AB-B560362A3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765300"/>
            <a:ext cx="54133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图片 6">
            <a:extLst>
              <a:ext uri="{FF2B5EF4-FFF2-40B4-BE49-F238E27FC236}">
                <a16:creationId xmlns:a16="http://schemas.microsoft.com/office/drawing/2014/main" id="{EB329152-3E9E-CAF2-9023-446222AF7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76530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图片 2">
            <a:extLst>
              <a:ext uri="{FF2B5EF4-FFF2-40B4-BE49-F238E27FC236}">
                <a16:creationId xmlns:a16="http://schemas.microsoft.com/office/drawing/2014/main" id="{1D9D5263-16CF-559C-036F-7E75AC306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"/>
          <a:stretch>
            <a:fillRect/>
          </a:stretch>
        </p:blipFill>
        <p:spPr bwMode="auto">
          <a:xfrm>
            <a:off x="5951538" y="2708275"/>
            <a:ext cx="6148387" cy="2371725"/>
          </a:xfrm>
          <a:prstGeom prst="rect">
            <a:avLst/>
          </a:prstGeom>
          <a:noFill/>
          <a:ln w="19050">
            <a:solidFill>
              <a:srgbClr val="3C738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图片 6">
            <a:extLst>
              <a:ext uri="{FF2B5EF4-FFF2-40B4-BE49-F238E27FC236}">
                <a16:creationId xmlns:a16="http://schemas.microsoft.com/office/drawing/2014/main" id="{7C2F9C7B-8DC9-5F8A-A3BA-0593FFD03C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"/>
          <a:stretch>
            <a:fillRect/>
          </a:stretch>
        </p:blipFill>
        <p:spPr bwMode="auto">
          <a:xfrm>
            <a:off x="127000" y="2717800"/>
            <a:ext cx="5761038" cy="2362200"/>
          </a:xfrm>
          <a:prstGeom prst="rect">
            <a:avLst/>
          </a:prstGeom>
          <a:noFill/>
          <a:ln w="19050">
            <a:solidFill>
              <a:srgbClr val="3C738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Line 18">
            <a:extLst>
              <a:ext uri="{FF2B5EF4-FFF2-40B4-BE49-F238E27FC236}">
                <a16:creationId xmlns:a16="http://schemas.microsoft.com/office/drawing/2014/main" id="{FD23C9B6-8987-0185-5930-C7E924D39E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8750" y="3471863"/>
            <a:ext cx="1455738" cy="127000"/>
          </a:xfrm>
          <a:prstGeom prst="line">
            <a:avLst/>
          </a:prstGeom>
          <a:noFill/>
          <a:ln w="38100">
            <a:solidFill>
              <a:srgbClr val="058E0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362" name="Line 16">
            <a:extLst>
              <a:ext uri="{FF2B5EF4-FFF2-40B4-BE49-F238E27FC236}">
                <a16:creationId xmlns:a16="http://schemas.microsoft.com/office/drawing/2014/main" id="{B5FF1A4B-88C1-F4AD-E6FA-D8EE30A353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97638" y="3224213"/>
            <a:ext cx="1474787" cy="77787"/>
          </a:xfrm>
          <a:prstGeom prst="line">
            <a:avLst/>
          </a:prstGeom>
          <a:noFill/>
          <a:ln w="38100">
            <a:solidFill>
              <a:srgbClr val="0561B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363" name="Line 15">
            <a:extLst>
              <a:ext uri="{FF2B5EF4-FFF2-40B4-BE49-F238E27FC236}">
                <a16:creationId xmlns:a16="http://schemas.microsoft.com/office/drawing/2014/main" id="{08306F70-E079-71C8-E2C9-368AD4893F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23025" y="2811463"/>
            <a:ext cx="1446213" cy="338137"/>
          </a:xfrm>
          <a:prstGeom prst="line">
            <a:avLst/>
          </a:prstGeom>
          <a:noFill/>
          <a:ln w="38100">
            <a:solidFill>
              <a:srgbClr val="B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7D177961-7281-B773-4F29-F64E25257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192088"/>
            <a:ext cx="95408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ea typeface="微软雅黑" panose="020B0503020204020204" pitchFamily="34" charset="-122"/>
              </a:rPr>
              <a:t>201740</a:t>
            </a:r>
            <a:r>
              <a:rPr lang="zh-CN" altLang="en-US" sz="2400" b="1">
                <a:solidFill>
                  <a:srgbClr val="0000FF"/>
                </a:solidFill>
                <a:ea typeface="微软雅黑" panose="020B0503020204020204" pitchFamily="34" charset="-122"/>
              </a:rPr>
              <a:t>株临床分离菌在各类标本中的分布 </a:t>
            </a:r>
          </a:p>
        </p:txBody>
      </p:sp>
      <p:graphicFrame>
        <p:nvGraphicFramePr>
          <p:cNvPr id="15365" name="Object 6">
            <a:extLst>
              <a:ext uri="{FF2B5EF4-FFF2-40B4-BE49-F238E27FC236}">
                <a16:creationId xmlns:a16="http://schemas.microsoft.com/office/drawing/2014/main" id="{8627D248-E305-D38A-CE6F-831DBD6AC5A0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1282700" y="857250"/>
          <a:ext cx="5434013" cy="550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hart" r:id="rId3" imgW="5664200" imgH="5746750" progId="Excel.Chart.8">
                  <p:embed/>
                </p:oleObj>
              </mc:Choice>
              <mc:Fallback>
                <p:oleObj name="Chart" r:id="rId3" imgW="5664200" imgH="5746750" progId="Excel.Chart.8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857250"/>
                        <a:ext cx="5434013" cy="550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7">
            <a:extLst>
              <a:ext uri="{FF2B5EF4-FFF2-40B4-BE49-F238E27FC236}">
                <a16:creationId xmlns:a16="http://schemas.microsoft.com/office/drawing/2014/main" id="{49B09224-28CD-E749-240B-EEB49F3D2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3" y="5049838"/>
            <a:ext cx="1346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>
                <a:ea typeface="楷体" panose="02010609060101010101" pitchFamily="49" charset="-122"/>
                <a:cs typeface="Calibri" panose="020F0502020204030204" pitchFamily="34" charset="0"/>
              </a:rPr>
              <a:t>呼吸道标本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>
                <a:ea typeface="楷体" panose="02010609060101010101" pitchFamily="49" charset="-122"/>
                <a:cs typeface="Calibri" panose="020F0502020204030204" pitchFamily="34" charset="0"/>
              </a:rPr>
              <a:t>（</a:t>
            </a:r>
            <a:r>
              <a:rPr lang="en-US" altLang="zh-CN" sz="1800" b="1">
                <a:ea typeface="楷体" panose="02010609060101010101" pitchFamily="49" charset="-122"/>
                <a:cs typeface="Calibri" panose="020F0502020204030204" pitchFamily="34" charset="0"/>
              </a:rPr>
              <a:t>42.2%</a:t>
            </a:r>
            <a:r>
              <a:rPr lang="zh-CN" altLang="en-US" sz="1800" b="1">
                <a:ea typeface="楷体" panose="02010609060101010101" pitchFamily="49" charset="-122"/>
                <a:cs typeface="Calibri" panose="020F0502020204030204" pitchFamily="34" charset="0"/>
              </a:rPr>
              <a:t>）</a:t>
            </a:r>
          </a:p>
        </p:txBody>
      </p:sp>
      <p:sp>
        <p:nvSpPr>
          <p:cNvPr id="15367" name="Text Box 8">
            <a:extLst>
              <a:ext uri="{FF2B5EF4-FFF2-40B4-BE49-F238E27FC236}">
                <a16:creationId xmlns:a16="http://schemas.microsoft.com/office/drawing/2014/main" id="{8531F857-A748-98F8-FA7D-F4A0251E4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8" y="2009775"/>
            <a:ext cx="1228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尿液标本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（</a:t>
            </a:r>
            <a:r>
              <a:rPr lang="en-US" altLang="zh-CN" sz="1800" b="1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19.6%</a:t>
            </a:r>
            <a:r>
              <a:rPr lang="zh-CN" altLang="en-US" sz="1800" b="1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）</a:t>
            </a:r>
          </a:p>
        </p:txBody>
      </p:sp>
      <p:sp>
        <p:nvSpPr>
          <p:cNvPr id="15368" name="Text Box 9">
            <a:extLst>
              <a:ext uri="{FF2B5EF4-FFF2-40B4-BE49-F238E27FC236}">
                <a16:creationId xmlns:a16="http://schemas.microsoft.com/office/drawing/2014/main" id="{21986D84-B090-5D64-07E4-3882DF1C8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1347788"/>
            <a:ext cx="1230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血液标本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（</a:t>
            </a:r>
            <a:r>
              <a:rPr lang="en-US" altLang="zh-CN" sz="1800" b="1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13.8%</a:t>
            </a:r>
            <a:r>
              <a:rPr lang="zh-CN" altLang="en-US" sz="1800" b="1">
                <a:solidFill>
                  <a:schemeClr val="bg1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）</a:t>
            </a:r>
          </a:p>
        </p:txBody>
      </p:sp>
      <p:sp>
        <p:nvSpPr>
          <p:cNvPr id="15369" name="Text Box 11">
            <a:extLst>
              <a:ext uri="{FF2B5EF4-FFF2-40B4-BE49-F238E27FC236}">
                <a16:creationId xmlns:a16="http://schemas.microsoft.com/office/drawing/2014/main" id="{C6FFE28C-1E99-8D71-507D-10E5B5F86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8" y="2170113"/>
            <a:ext cx="29765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b="1">
                <a:solidFill>
                  <a:schemeClr val="bg2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其他无菌体液（</a:t>
            </a:r>
            <a:r>
              <a:rPr lang="en-US" altLang="zh-CN" sz="1600" b="1">
                <a:solidFill>
                  <a:schemeClr val="bg2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4.9%</a:t>
            </a:r>
            <a:r>
              <a:rPr lang="zh-CN" altLang="en-US" sz="1600" b="1">
                <a:solidFill>
                  <a:schemeClr val="bg2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）</a:t>
            </a:r>
          </a:p>
        </p:txBody>
      </p:sp>
      <p:sp>
        <p:nvSpPr>
          <p:cNvPr id="15370" name="Text Box 12">
            <a:extLst>
              <a:ext uri="{FF2B5EF4-FFF2-40B4-BE49-F238E27FC236}">
                <a16:creationId xmlns:a16="http://schemas.microsoft.com/office/drawing/2014/main" id="{019CB19F-67FC-C447-7DE5-864803B9F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913" y="3024188"/>
            <a:ext cx="2411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b="1">
                <a:solidFill>
                  <a:schemeClr val="bg2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生殖道分泌物（</a:t>
            </a:r>
            <a:r>
              <a:rPr lang="en-US" altLang="zh-CN" sz="1600" b="1">
                <a:solidFill>
                  <a:schemeClr val="bg2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1.1%</a:t>
            </a:r>
            <a:r>
              <a:rPr lang="zh-CN" altLang="en-US" sz="1600" b="1">
                <a:solidFill>
                  <a:schemeClr val="bg2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）</a:t>
            </a:r>
          </a:p>
        </p:txBody>
      </p:sp>
      <p:sp>
        <p:nvSpPr>
          <p:cNvPr id="15371" name="Text Box 13">
            <a:extLst>
              <a:ext uri="{FF2B5EF4-FFF2-40B4-BE49-F238E27FC236}">
                <a16:creationId xmlns:a16="http://schemas.microsoft.com/office/drawing/2014/main" id="{E355FC7F-94D4-C92F-B46A-DAD372327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0675" y="3455988"/>
            <a:ext cx="1979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b="1">
                <a:solidFill>
                  <a:schemeClr val="bg2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粪便标本（</a:t>
            </a:r>
            <a:r>
              <a:rPr lang="en-US" altLang="zh-CN" sz="1600" b="1">
                <a:solidFill>
                  <a:schemeClr val="bg2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1.0%</a:t>
            </a:r>
            <a:r>
              <a:rPr lang="zh-CN" altLang="en-US" sz="1600" b="1">
                <a:solidFill>
                  <a:schemeClr val="bg2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）</a:t>
            </a:r>
          </a:p>
        </p:txBody>
      </p:sp>
      <p:sp>
        <p:nvSpPr>
          <p:cNvPr id="15372" name="Text Box 14">
            <a:extLst>
              <a:ext uri="{FF2B5EF4-FFF2-40B4-BE49-F238E27FC236}">
                <a16:creationId xmlns:a16="http://schemas.microsoft.com/office/drawing/2014/main" id="{8DE96251-CF4F-8E9A-1F50-5B73F675F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213" y="4073525"/>
            <a:ext cx="1528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b="1">
                <a:solidFill>
                  <a:schemeClr val="bg2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其他（</a:t>
            </a:r>
            <a:r>
              <a:rPr lang="en-US" altLang="zh-CN" sz="1600" b="1">
                <a:solidFill>
                  <a:schemeClr val="bg2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10.1%</a:t>
            </a:r>
            <a:r>
              <a:rPr lang="zh-CN" altLang="en-US" sz="1600" b="1">
                <a:solidFill>
                  <a:schemeClr val="bg2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）</a:t>
            </a:r>
          </a:p>
        </p:txBody>
      </p:sp>
      <p:sp>
        <p:nvSpPr>
          <p:cNvPr id="15373" name="Text Box 85">
            <a:extLst>
              <a:ext uri="{FF2B5EF4-FFF2-40B4-BE49-F238E27FC236}">
                <a16:creationId xmlns:a16="http://schemas.microsoft.com/office/drawing/2014/main" id="{27932C3E-C743-BE00-558C-651FA6FEA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4638" y="2625725"/>
            <a:ext cx="1979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b="1">
                <a:solidFill>
                  <a:schemeClr val="bg2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脑脊液（</a:t>
            </a:r>
            <a:r>
              <a:rPr lang="en-US" altLang="zh-CN" sz="1600" b="1">
                <a:solidFill>
                  <a:schemeClr val="bg2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0.8%</a:t>
            </a:r>
            <a:r>
              <a:rPr lang="zh-CN" altLang="en-US" sz="1600" b="1">
                <a:solidFill>
                  <a:schemeClr val="bg2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）</a:t>
            </a:r>
          </a:p>
        </p:txBody>
      </p:sp>
      <p:sp>
        <p:nvSpPr>
          <p:cNvPr id="15374" name="Text Box 10">
            <a:extLst>
              <a:ext uri="{FF2B5EF4-FFF2-40B4-BE49-F238E27FC236}">
                <a16:creationId xmlns:a16="http://schemas.microsoft.com/office/drawing/2014/main" id="{97D047FD-DFCC-7710-D5D9-927250083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488" y="1468438"/>
            <a:ext cx="2195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b="1">
                <a:solidFill>
                  <a:schemeClr val="bg2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伤口脓液（</a:t>
            </a:r>
            <a:r>
              <a:rPr lang="en-US" altLang="zh-CN" sz="1600" b="1">
                <a:solidFill>
                  <a:schemeClr val="bg2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6.5%</a:t>
            </a:r>
            <a:r>
              <a:rPr lang="zh-CN" altLang="en-US" sz="1600" b="1">
                <a:solidFill>
                  <a:schemeClr val="bg2"/>
                </a:solidFill>
                <a:ea typeface="楷体" panose="02010609060101010101" pitchFamily="49" charset="-122"/>
                <a:cs typeface="Calibri" panose="020F0502020204030204" pitchFamily="34" charset="0"/>
              </a:rPr>
              <a:t>）</a:t>
            </a:r>
          </a:p>
        </p:txBody>
      </p:sp>
      <p:sp>
        <p:nvSpPr>
          <p:cNvPr id="15375" name="Line 18">
            <a:extLst>
              <a:ext uri="{FF2B5EF4-FFF2-40B4-BE49-F238E27FC236}">
                <a16:creationId xmlns:a16="http://schemas.microsoft.com/office/drawing/2014/main" id="{652A70E0-38BA-A9D0-E157-40642CCF3A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4450" y="4241800"/>
            <a:ext cx="1528763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376" name="Line 15">
            <a:extLst>
              <a:ext uri="{FF2B5EF4-FFF2-40B4-BE49-F238E27FC236}">
                <a16:creationId xmlns:a16="http://schemas.microsoft.com/office/drawing/2014/main" id="{910B0EB9-9EC5-8F0F-1546-4C39A8E1A1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3338" y="2363788"/>
            <a:ext cx="1446212" cy="338137"/>
          </a:xfrm>
          <a:prstGeom prst="line">
            <a:avLst/>
          </a:prstGeom>
          <a:noFill/>
          <a:ln w="38100">
            <a:solidFill>
              <a:srgbClr val="FFD6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377" name="Line 15">
            <a:extLst>
              <a:ext uri="{FF2B5EF4-FFF2-40B4-BE49-F238E27FC236}">
                <a16:creationId xmlns:a16="http://schemas.microsoft.com/office/drawing/2014/main" id="{2EC49670-A102-7C91-9D8E-B515E2F002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35663" y="1620838"/>
            <a:ext cx="1781175" cy="309562"/>
          </a:xfrm>
          <a:prstGeom prst="line">
            <a:avLst/>
          </a:prstGeom>
          <a:noFill/>
          <a:ln w="38100">
            <a:solidFill>
              <a:srgbClr val="72727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>
            <a:extLst>
              <a:ext uri="{FF2B5EF4-FFF2-40B4-BE49-F238E27FC236}">
                <a16:creationId xmlns:a16="http://schemas.microsoft.com/office/drawing/2014/main" id="{8A5133C7-7B7B-6727-873B-DD494008BEFC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575050" y="368300"/>
            <a:ext cx="6842125" cy="60325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zh-CN" altLang="en-US" sz="2400" b="1"/>
              <a:t>历年主要标本占比变迁</a:t>
            </a:r>
          </a:p>
        </p:txBody>
      </p:sp>
      <p:graphicFrame>
        <p:nvGraphicFramePr>
          <p:cNvPr id="16386" name="Object 54">
            <a:extLst>
              <a:ext uri="{FF2B5EF4-FFF2-40B4-BE49-F238E27FC236}">
                <a16:creationId xmlns:a16="http://schemas.microsoft.com/office/drawing/2014/main" id="{6C1A659E-30DE-49B5-896A-BFFA0CB06B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138" y="908050"/>
          <a:ext cx="10174287" cy="549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hart" r:id="rId3" imgW="10604500" imgH="5727700" progId="Excel.Chart.8">
                  <p:embed/>
                </p:oleObj>
              </mc:Choice>
              <mc:Fallback>
                <p:oleObj name="Chart" r:id="rId3" imgW="10604500" imgH="5727700" progId="Excel.Chart.8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908050"/>
                        <a:ext cx="10174287" cy="549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55">
            <a:extLst>
              <a:ext uri="{FF2B5EF4-FFF2-40B4-BE49-F238E27FC236}">
                <a16:creationId xmlns:a16="http://schemas.microsoft.com/office/drawing/2014/main" id="{05A961DA-F6C1-35C7-E614-7002235BF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3538" y="2528888"/>
            <a:ext cx="954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200" b="1">
                <a:solidFill>
                  <a:schemeClr val="tx2"/>
                </a:solidFill>
                <a:ea typeface="微软雅黑" panose="020B0503020204020204" pitchFamily="34" charset="-122"/>
              </a:rPr>
              <a:t>呼吸道标本</a:t>
            </a:r>
          </a:p>
        </p:txBody>
      </p:sp>
      <p:sp>
        <p:nvSpPr>
          <p:cNvPr id="16388" name="Text Box 56">
            <a:extLst>
              <a:ext uri="{FF2B5EF4-FFF2-40B4-BE49-F238E27FC236}">
                <a16:creationId xmlns:a16="http://schemas.microsoft.com/office/drawing/2014/main" id="{76A43372-8D3E-3537-341A-8B4FAF292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3538" y="4233863"/>
            <a:ext cx="9540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200" b="1">
                <a:ea typeface="微软雅黑" panose="020B0503020204020204" pitchFamily="34" charset="-122"/>
              </a:rPr>
              <a:t>泌尿道标本</a:t>
            </a:r>
          </a:p>
        </p:txBody>
      </p:sp>
      <p:sp>
        <p:nvSpPr>
          <p:cNvPr id="16389" name="Text Box 57">
            <a:extLst>
              <a:ext uri="{FF2B5EF4-FFF2-40B4-BE49-F238E27FC236}">
                <a16:creationId xmlns:a16="http://schemas.microsoft.com/office/drawing/2014/main" id="{B7A12E94-1141-EBED-798F-08B4280F4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3538" y="4689475"/>
            <a:ext cx="800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200" b="1">
                <a:solidFill>
                  <a:srgbClr val="0000FF"/>
                </a:solidFill>
                <a:ea typeface="微软雅黑" panose="020B0503020204020204" pitchFamily="34" charset="-122"/>
              </a:rPr>
              <a:t>血液标本</a:t>
            </a:r>
          </a:p>
        </p:txBody>
      </p:sp>
      <p:sp>
        <p:nvSpPr>
          <p:cNvPr id="16390" name="Text Box 58">
            <a:extLst>
              <a:ext uri="{FF2B5EF4-FFF2-40B4-BE49-F238E27FC236}">
                <a16:creationId xmlns:a16="http://schemas.microsoft.com/office/drawing/2014/main" id="{CEA98997-7A19-C907-30BF-45CF5F7CB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3538" y="5133975"/>
            <a:ext cx="1108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200" b="1">
                <a:solidFill>
                  <a:srgbClr val="FF5050"/>
                </a:solidFill>
                <a:ea typeface="微软雅黑" panose="020B0503020204020204" pitchFamily="34" charset="-122"/>
              </a:rPr>
              <a:t>伤口脓液标本</a:t>
            </a:r>
          </a:p>
        </p:txBody>
      </p:sp>
      <p:pic>
        <p:nvPicPr>
          <p:cNvPr id="16391" name="图片 3">
            <a:extLst>
              <a:ext uri="{FF2B5EF4-FFF2-40B4-BE49-F238E27FC236}">
                <a16:creationId xmlns:a16="http://schemas.microsoft.com/office/drawing/2014/main" id="{147073BA-533F-CC6B-51ED-72BFFFC35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763" y="3168650"/>
            <a:ext cx="6492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5FC7F697-AA08-16C7-0299-6BD1B7EEBF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5800" y="188913"/>
            <a:ext cx="9720263" cy="900112"/>
          </a:xfrm>
        </p:spPr>
        <p:txBody>
          <a:bodyPr/>
          <a:lstStyle/>
          <a:p>
            <a:pPr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主要临床分离菌种分布（前</a:t>
            </a:r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20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位）</a:t>
            </a:r>
            <a:b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（</a:t>
            </a:r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n=</a:t>
            </a:r>
            <a:r>
              <a:rPr lang="en-US" altLang="zh-CN" sz="2400" b="1"/>
              <a:t> 201740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）</a:t>
            </a:r>
          </a:p>
        </p:txBody>
      </p:sp>
      <p:graphicFrame>
        <p:nvGraphicFramePr>
          <p:cNvPr id="17410" name="Object 3">
            <a:extLst>
              <a:ext uri="{FF2B5EF4-FFF2-40B4-BE49-F238E27FC236}">
                <a16:creationId xmlns:a16="http://schemas.microsoft.com/office/drawing/2014/main" id="{24F3E243-1BD7-614C-3A02-FB34292EBC41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39713" y="1076325"/>
          <a:ext cx="11623675" cy="515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hart" r:id="rId3" imgW="12115800" imgH="5378450" progId="Excel.Chart.8">
                  <p:embed/>
                </p:oleObj>
              </mc:Choice>
              <mc:Fallback>
                <p:oleObj name="Chart" r:id="rId3" imgW="12115800" imgH="5378450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1076325"/>
                        <a:ext cx="11623675" cy="515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矩形: 圆角 2">
            <a:extLst>
              <a:ext uri="{FF2B5EF4-FFF2-40B4-BE49-F238E27FC236}">
                <a16:creationId xmlns:a16="http://schemas.microsoft.com/office/drawing/2014/main" id="{61D6F4BA-E0C5-7D49-5C53-2981DBE27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388" y="2168525"/>
            <a:ext cx="6121400" cy="719138"/>
          </a:xfrm>
          <a:prstGeom prst="roundRect">
            <a:avLst>
              <a:gd name="adj" fmla="val 11657"/>
            </a:avLst>
          </a:prstGeom>
          <a:noFill/>
          <a:ln w="19050" algn="ctr">
            <a:solidFill>
              <a:srgbClr val="3C73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zh-CN" altLang="en-US" sz="1800" b="1">
                <a:ea typeface="楷体" panose="02010609060101010101" pitchFamily="49" charset="-122"/>
              </a:rPr>
              <a:t>排名前</a:t>
            </a:r>
            <a:r>
              <a:rPr lang="en-US" altLang="zh-CN" sz="1800" b="1">
                <a:ea typeface="楷体" panose="02010609060101010101" pitchFamily="49" charset="-122"/>
              </a:rPr>
              <a:t>5</a:t>
            </a:r>
            <a:r>
              <a:rPr lang="zh-CN" altLang="en-US" sz="1800" b="1">
                <a:ea typeface="楷体" panose="02010609060101010101" pitchFamily="49" charset="-122"/>
              </a:rPr>
              <a:t>位分离菌：大肠埃希菌、肺炎克雷伯菌、金黄色葡萄球菌、鲍曼不动杆菌和铜绿假单胞菌</a:t>
            </a:r>
            <a:endParaRPr lang="en-US" altLang="zh-CN" sz="1800" b="1">
              <a:ea typeface="楷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PWI" val="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BSN" val="1"/>
  <p:tag name="SVT" val="FALSE"/>
  <p:tag name="NBP" val="1"/>
  <p:tag name="CVB" val="1"/>
  <p:tag name="SPT" val="FALSE"/>
  <p:tag name="CII" val="1"/>
</p:tagLst>
</file>

<file path=ppt/theme/theme1.xml><?xml version="1.0" encoding="utf-8"?>
<a:theme xmlns:a="http://schemas.openxmlformats.org/drawingml/2006/main" name="lgh">
  <a:themeElements>
    <a:clrScheme name="Blends 10">
      <a:dk1>
        <a:srgbClr val="003366"/>
      </a:dk1>
      <a:lt1>
        <a:srgbClr val="FFFFFF"/>
      </a:lt1>
      <a:dk2>
        <a:srgbClr val="FF3300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2A56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CC"/>
        </a:dk1>
        <a:lt1>
          <a:srgbClr val="FFFFFF"/>
        </a:lt1>
        <a:dk2>
          <a:srgbClr val="FF33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AE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8080"/>
        </a:dk1>
        <a:lt1>
          <a:srgbClr val="FFFFFF"/>
        </a:lt1>
        <a:dk2>
          <a:srgbClr val="FF33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6C6C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3399"/>
        </a:dk1>
        <a:lt1>
          <a:srgbClr val="FFFFFF"/>
        </a:lt1>
        <a:dk2>
          <a:srgbClr val="FF33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2A82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3366"/>
        </a:dk1>
        <a:lt1>
          <a:srgbClr val="FFFFFF"/>
        </a:lt1>
        <a:dk2>
          <a:srgbClr val="FF3300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2A56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lgh</Template>
  <TotalTime>0</TotalTime>
  <Words>3534</Words>
  <Application>Microsoft Office PowerPoint</Application>
  <PresentationFormat>宽屏</PresentationFormat>
  <Paragraphs>736</Paragraphs>
  <Slides>46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8" baseType="lpstr">
      <vt:lpstr>楷体</vt:lpstr>
      <vt:lpstr>楷体_GB2312</vt:lpstr>
      <vt:lpstr>宋体</vt:lpstr>
      <vt:lpstr>微软雅黑</vt:lpstr>
      <vt:lpstr>Arial</vt:lpstr>
      <vt:lpstr>Calibri</vt:lpstr>
      <vt:lpstr>Symbol</vt:lpstr>
      <vt:lpstr>Tahoma</vt:lpstr>
      <vt:lpstr>Times New Roman</vt:lpstr>
      <vt:lpstr>Wingdings</vt:lpstr>
      <vt:lpstr>lgh</vt:lpstr>
      <vt:lpstr>Chart</vt:lpstr>
      <vt:lpstr>PowerPoint 演示文稿</vt:lpstr>
      <vt:lpstr>致谢所有一直以来大力支持CHINET网发展的单位和个人</vt:lpstr>
      <vt:lpstr>材料与方法</vt:lpstr>
      <vt:lpstr>材料与方法</vt:lpstr>
      <vt:lpstr>数据提交和处理流程</vt:lpstr>
      <vt:lpstr>历年住院和门急诊患者分离菌株数占比</vt:lpstr>
      <vt:lpstr>PowerPoint 演示文稿</vt:lpstr>
      <vt:lpstr>历年主要标本占比变迁</vt:lpstr>
      <vt:lpstr>主要临床分离菌种分布（前20位） （n= 201740）</vt:lpstr>
      <vt:lpstr>甲氧西林耐药葡萄球菌检出率变迁（2005-2023）</vt:lpstr>
      <vt:lpstr>MSSA（12751株）与MRSA（5914株）对抗菌药的耐药率（%）</vt:lpstr>
      <vt:lpstr>MSSE（622株）与MRSE（2873株）对抗菌药的耐药率（%）</vt:lpstr>
      <vt:lpstr>PowerPoint 演示文稿</vt:lpstr>
      <vt:lpstr>粪肠球菌(6851株)和屎肠球菌(9736株)对抗菌药的耐药率（%）</vt:lpstr>
      <vt:lpstr>粪肠球菌和屎肠球菌对万古霉素耐药变迁（2005-2023）</vt:lpstr>
      <vt:lpstr>儿童患者非脑膜炎肺炎链球菌对抗菌药的敏感性(%)</vt:lpstr>
      <vt:lpstr>成人患者非脑膜炎肺炎链球菌对抗菌药的敏感性(%)</vt:lpstr>
      <vt:lpstr>PowerPoint 演示文稿</vt:lpstr>
      <vt:lpstr>历年主要革兰阴性杆菌分离率变迁（2005-2023）</vt:lpstr>
      <vt:lpstr>肠杆菌目细菌对头孢噻肟（或头孢曲松）耐药菌株检出率变迁（2005-2023）</vt:lpstr>
      <vt:lpstr>PowerPoint 演示文稿</vt:lpstr>
      <vt:lpstr>PowerPoint 演示文稿</vt:lpstr>
      <vt:lpstr>CRE：不同细菌不同人群分离的菌株产不同碳青霉烯酶 （Carbapenem-resistant Enterobacterales, CRE） </vt:lpstr>
      <vt:lpstr> 对头孢他啶-阿维巴坦对产不同碳青霉烯酶菌株的抗菌活性</vt:lpstr>
      <vt:lpstr>肺炎克雷伯菌对亚胺培南和美罗培南耐药变迁（2005-2023）</vt:lpstr>
      <vt:lpstr>8189株碳青霉烯类耐药肺炎克雷伯菌对抗菌药物的耐药率</vt:lpstr>
      <vt:lpstr>PowerPoint 演示文稿</vt:lpstr>
      <vt:lpstr>PowerPoint 演示文稿</vt:lpstr>
      <vt:lpstr>肠杆菌属细菌对亚胺培南和美罗培南耐药变迁（2005-2023）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铜绿假单胞菌对亚胺培南和美罗培南耐药变迁（2005-2023）</vt:lpstr>
      <vt:lpstr>PowerPoint 演示文稿</vt:lpstr>
      <vt:lpstr>PowerPoint 演示文稿</vt:lpstr>
      <vt:lpstr>鲍曼不动杆菌对亚胺培南和美罗培南耐药变迁（2005-2023）</vt:lpstr>
      <vt:lpstr>嗜麦芽窄食单胞菌和伯克霍尔德菌属对抗菌药的耐药率（%）</vt:lpstr>
      <vt:lpstr>流感嗜血杆菌对抗菌药的敏感性(%)</vt:lpstr>
      <vt:lpstr>PowerPoint 演示文稿</vt:lpstr>
      <vt:lpstr>小结</vt:lpstr>
      <vt:lpstr>信息速递</vt:lpstr>
      <vt:lpstr>欢迎来华山医院抗生素研究所进修，感受耐药监测和科研的魅力！</vt:lpstr>
      <vt:lpstr>欢迎参加第十五届全国感染性疾病及抗微生物化疗学术会议</vt:lpstr>
    </vt:vector>
  </TitlesOfParts>
  <Company>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NAL User</dc:creator>
  <cp:lastModifiedBy>HU FUPIN</cp:lastModifiedBy>
  <cp:revision>3749</cp:revision>
  <cp:lastPrinted>1601-01-01T00:00:00Z</cp:lastPrinted>
  <dcterms:created xsi:type="dcterms:W3CDTF">2003-08-18T18:12:29Z</dcterms:created>
  <dcterms:modified xsi:type="dcterms:W3CDTF">2023-08-28T00:18:01Z</dcterms:modified>
</cp:coreProperties>
</file>